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media/image11.svg" ContentType="image/svg+xml"/>
  <Override PartName="/ppt/media/image3.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68" r:id="rId3"/>
    <p:sldId id="260" r:id="rId5"/>
    <p:sldId id="272" r:id="rId6"/>
    <p:sldId id="262" r:id="rId7"/>
    <p:sldId id="274" r:id="rId8"/>
    <p:sldId id="271" r:id="rId9"/>
    <p:sldId id="264" r:id="rId10"/>
    <p:sldId id="277" r:id="rId11"/>
    <p:sldId id="278" r:id="rId12"/>
    <p:sldId id="267" r:id="rId13"/>
    <p:sldId id="285" r:id="rId14"/>
    <p:sldId id="296" r:id="rId15"/>
    <p:sldId id="275" r:id="rId16"/>
    <p:sldId id="309" r:id="rId17"/>
    <p:sldId id="286" r:id="rId18"/>
    <p:sldId id="284" r:id="rId19"/>
    <p:sldId id="304" r:id="rId20"/>
    <p:sldId id="306" r:id="rId21"/>
    <p:sldId id="307" r:id="rId22"/>
    <p:sldId id="270" r:id="rId23"/>
  </p:sldIdLst>
  <p:sldSz cx="12192000" cy="6858000"/>
  <p:notesSz cx="6858000" cy="9144000"/>
  <p:embeddedFontLst>
    <p:embeddedFont>
      <p:font typeface="微软雅黑" panose="020B0503020204020204" pitchFamily="34" charset="-122"/>
      <p:regular r:id="rId27"/>
    </p:embeddedFont>
    <p:embeddedFont>
      <p:font typeface="等线" panose="02010600030101010101" charset="-122"/>
      <p:regular r:id="rId28"/>
    </p:embeddedFont>
    <p:embeddedFont>
      <p:font typeface="等线 Light" panose="02010600030101010101" charset="-122"/>
      <p:regular r:id="rId29"/>
    </p:embeddedFont>
  </p:embeddedFontLst>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0" userDrawn="1">
          <p15:clr>
            <a:srgbClr val="A4A3A4"/>
          </p15:clr>
        </p15:guide>
        <p15:guide id="2" pos="384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3770"/>
    <a:srgbClr val="A1BBA0"/>
    <a:srgbClr val="97C08C"/>
    <a:srgbClr val="BBB1A0"/>
    <a:srgbClr val="B0CF91"/>
    <a:srgbClr val="508954"/>
    <a:srgbClr val="386092"/>
    <a:srgbClr val="7691B4"/>
    <a:srgbClr val="A7B7D4"/>
    <a:srgbClr val="6777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149" autoAdjust="0"/>
  </p:normalViewPr>
  <p:slideViewPr>
    <p:cSldViewPr snapToGrid="0" showGuides="1">
      <p:cViewPr varScale="1">
        <p:scale>
          <a:sx n="76" d="100"/>
          <a:sy n="76" d="100"/>
        </p:scale>
        <p:origin x="204" y="52"/>
      </p:cViewPr>
      <p:guideLst>
        <p:guide orient="horz" pos="2070"/>
        <p:guide pos="3847"/>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32.xml"/><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575466-A40D-4388-95B9-D268552D379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875DF-9418-4FAB-A071-7869A863D82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9875DF-9418-4FAB-A071-7869A863D82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9875DF-9418-4FAB-A071-7869A863D82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9875DF-9418-4FAB-A071-7869A863D82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60607"/>
                </a:solidFill>
                <a:effectLst/>
                <a:latin typeface="-apple-system"/>
              </a:rPr>
              <a:t>OpenCV</a:t>
            </a:r>
            <a:r>
              <a:rPr lang="zh-CN" altLang="en-US" b="0" i="0" dirty="0">
                <a:solidFill>
                  <a:srgbClr val="060607"/>
                </a:solidFill>
                <a:effectLst/>
                <a:latin typeface="-apple-system"/>
              </a:rPr>
              <a:t>是一个开源的计算机视觉和机器学习软件库包括数百个计算机视觉算法，如图像处理、视频分析、深度学习、机器学习等，广泛应用于实时图像处理、视频分析、人脸识别、自动驾驶等领域。，具有跨平台特性</a:t>
            </a:r>
            <a:endParaRPr lang="en-US" altLang="zh-CN" b="0" i="0" dirty="0">
              <a:solidFill>
                <a:srgbClr val="060607"/>
              </a:solidFill>
              <a:effectLst/>
              <a:latin typeface="-apple-system"/>
            </a:endParaRPr>
          </a:p>
          <a:p>
            <a:r>
              <a:rPr lang="en-US" altLang="zh-CN" b="0" i="0" dirty="0">
                <a:solidFill>
                  <a:srgbClr val="060607"/>
                </a:solidFill>
                <a:effectLst/>
                <a:latin typeface="-apple-system"/>
              </a:rPr>
              <a:t>YOLOv5</a:t>
            </a:r>
            <a:r>
              <a:rPr lang="zh-CN" altLang="en-US" b="0" i="0" dirty="0">
                <a:solidFill>
                  <a:srgbClr val="060607"/>
                </a:solidFill>
                <a:effectLst/>
                <a:latin typeface="-apple-system"/>
              </a:rPr>
              <a:t>是一个先进的目标检测算法，它是</a:t>
            </a:r>
            <a:r>
              <a:rPr lang="en-US" altLang="zh-CN" b="0" i="0" dirty="0">
                <a:solidFill>
                  <a:srgbClr val="060607"/>
                </a:solidFill>
                <a:effectLst/>
                <a:latin typeface="-apple-system"/>
              </a:rPr>
              <a:t>YOLO</a:t>
            </a:r>
            <a:r>
              <a:rPr lang="zh-CN" altLang="en-US" b="0" i="0" dirty="0">
                <a:solidFill>
                  <a:srgbClr val="060607"/>
                </a:solidFill>
                <a:effectLst/>
                <a:latin typeface="-apple-system"/>
              </a:rPr>
              <a:t>（</a:t>
            </a:r>
            <a:r>
              <a:rPr lang="en-US" altLang="zh-CN" b="0" i="0" dirty="0">
                <a:solidFill>
                  <a:srgbClr val="060607"/>
                </a:solidFill>
                <a:effectLst/>
                <a:latin typeface="-apple-system"/>
              </a:rPr>
              <a:t>You Only Look Once</a:t>
            </a:r>
            <a:r>
              <a:rPr lang="zh-CN" altLang="en-US" b="0" i="0" dirty="0">
                <a:solidFill>
                  <a:srgbClr val="060607"/>
                </a:solidFill>
                <a:effectLst/>
                <a:latin typeface="-apple-system"/>
              </a:rPr>
              <a:t>）系列的第五代产品。</a:t>
            </a:r>
            <a:r>
              <a:rPr lang="en-US" altLang="zh-CN" b="0" i="0" dirty="0">
                <a:solidFill>
                  <a:srgbClr val="060607"/>
                </a:solidFill>
                <a:effectLst/>
                <a:latin typeface="-apple-system"/>
              </a:rPr>
              <a:t>YOLOv5</a:t>
            </a:r>
            <a:r>
              <a:rPr lang="zh-CN" altLang="en-US" b="0" i="0" dirty="0">
                <a:solidFill>
                  <a:srgbClr val="060607"/>
                </a:solidFill>
                <a:effectLst/>
                <a:latin typeface="-apple-system"/>
              </a:rPr>
              <a:t>以其高速和高精度的检测结果而闻名，特别适合实时应用场景。以下是</a:t>
            </a:r>
            <a:r>
              <a:rPr lang="en-US" altLang="zh-CN" b="0" i="0" dirty="0">
                <a:solidFill>
                  <a:srgbClr val="060607"/>
                </a:solidFill>
                <a:effectLst/>
                <a:latin typeface="-apple-system"/>
              </a:rPr>
              <a:t>YOLOv5</a:t>
            </a:r>
            <a:r>
              <a:rPr lang="zh-CN" altLang="en-US" b="0" i="0" dirty="0">
                <a:solidFill>
                  <a:srgbClr val="060607"/>
                </a:solidFill>
                <a:effectLst/>
                <a:latin typeface="-apple-system"/>
              </a:rPr>
              <a:t>的一些关键特点和优势：</a:t>
            </a:r>
            <a:endParaRPr lang="zh-CN" altLang="en-US" dirty="0"/>
          </a:p>
        </p:txBody>
      </p:sp>
      <p:sp>
        <p:nvSpPr>
          <p:cNvPr id="4" name="灯片编号占位符 3"/>
          <p:cNvSpPr>
            <a:spLocks noGrp="1"/>
          </p:cNvSpPr>
          <p:nvPr>
            <p:ph type="sldNum" sz="quarter" idx="5"/>
          </p:nvPr>
        </p:nvSpPr>
        <p:spPr/>
        <p:txBody>
          <a:bodyPr/>
          <a:lstStyle/>
          <a:p>
            <a:fld id="{CE9875DF-9418-4FAB-A071-7869A863D82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9875DF-9418-4FAB-A071-7869A863D82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9875DF-9418-4FAB-A071-7869A863D82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0FF4DF5-F75B-4DD5-B950-A789DF8D39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2EE800-4CB8-4967-8008-66390B8F0EB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FF4DF5-F75B-4DD5-B950-A789DF8D39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2EE800-4CB8-4967-8008-66390B8F0EB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FF4DF5-F75B-4DD5-B950-A789DF8D39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2EE800-4CB8-4967-8008-66390B8F0EB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FF4DF5-F75B-4DD5-B950-A789DF8D39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2EE800-4CB8-4967-8008-66390B8F0EB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0FF4DF5-F75B-4DD5-B950-A789DF8D395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2EE800-4CB8-4967-8008-66390B8F0EB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0FF4DF5-F75B-4DD5-B950-A789DF8D39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2EE800-4CB8-4967-8008-66390B8F0EB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0FF4DF5-F75B-4DD5-B950-A789DF8D395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B2EE800-4CB8-4967-8008-66390B8F0EB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0FF4DF5-F75B-4DD5-B950-A789DF8D395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B2EE800-4CB8-4967-8008-66390B8F0EB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FF4DF5-F75B-4DD5-B950-A789DF8D395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B2EE800-4CB8-4967-8008-66390B8F0EB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0FF4DF5-F75B-4DD5-B950-A789DF8D39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2EE800-4CB8-4967-8008-66390B8F0EB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0FF4DF5-F75B-4DD5-B950-A789DF8D395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2EE800-4CB8-4967-8008-66390B8F0EB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FF4DF5-F75B-4DD5-B950-A789DF8D395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2EE800-4CB8-4967-8008-66390B8F0EB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svg"/><Relationship Id="rId6" Type="http://schemas.openxmlformats.org/officeDocument/2006/relationships/image" Target="../media/image6.png"/><Relationship Id="rId5" Type="http://schemas.microsoft.com/office/2007/relationships/hdphoto" Target="../media/image5.wdp"/><Relationship Id="rId4" Type="http://schemas.openxmlformats.org/officeDocument/2006/relationships/image" Target="../media/image4.jpeg"/><Relationship Id="rId3" Type="http://schemas.openxmlformats.org/officeDocument/2006/relationships/image" Target="../media/image3.svg"/><Relationship Id="rId2" Type="http://schemas.openxmlformats.org/officeDocument/2006/relationships/image" Target="../media/image2.png"/><Relationship Id="rId13" Type="http://schemas.openxmlformats.org/officeDocument/2006/relationships/notesSlide" Target="../notesSlides/notesSlide1.xml"/><Relationship Id="rId12" Type="http://schemas.openxmlformats.org/officeDocument/2006/relationships/slideLayout" Target="../slideLayouts/slideLayout1.xml"/><Relationship Id="rId11" Type="http://schemas.openxmlformats.org/officeDocument/2006/relationships/image" Target="../media/image11.svg"/><Relationship Id="rId10" Type="http://schemas.openxmlformats.org/officeDocument/2006/relationships/image" Target="../media/image10.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image" Target="../media/image28.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microsoft.com/office/2007/relationships/media" Target="../media/media1.mp4"/><Relationship Id="rId1" Type="http://schemas.openxmlformats.org/officeDocument/2006/relationships/video" Target="../media/media1.mp4"/></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1.xml"/><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microsoft.com/office/2007/relationships/hdphoto" Target="../media/image13.wdp"/><Relationship Id="rId6" Type="http://schemas.openxmlformats.org/officeDocument/2006/relationships/image" Target="../media/image12.jpeg"/><Relationship Id="rId5" Type="http://schemas.openxmlformats.org/officeDocument/2006/relationships/tags" Target="../tags/tag5.xml"/><Relationship Id="rId4" Type="http://schemas.openxmlformats.org/officeDocument/2006/relationships/tags" Target="../tags/tag4.xml"/><Relationship Id="rId34" Type="http://schemas.openxmlformats.org/officeDocument/2006/relationships/notesSlide" Target="../notesSlides/notesSlide2.xml"/><Relationship Id="rId33" Type="http://schemas.openxmlformats.org/officeDocument/2006/relationships/slideLayout" Target="../slideLayouts/slideLayout2.xml"/><Relationship Id="rId32" Type="http://schemas.openxmlformats.org/officeDocument/2006/relationships/tags" Target="../tags/tag30.xml"/><Relationship Id="rId31" Type="http://schemas.openxmlformats.org/officeDocument/2006/relationships/tags" Target="../tags/tag29.xml"/><Relationship Id="rId30" Type="http://schemas.openxmlformats.org/officeDocument/2006/relationships/tags" Target="../tags/tag28.xml"/><Relationship Id="rId3" Type="http://schemas.openxmlformats.org/officeDocument/2006/relationships/tags" Target="../tags/tag3.xml"/><Relationship Id="rId29" Type="http://schemas.openxmlformats.org/officeDocument/2006/relationships/tags" Target="../tags/tag27.xml"/><Relationship Id="rId28" Type="http://schemas.openxmlformats.org/officeDocument/2006/relationships/tags" Target="../tags/tag26.xml"/><Relationship Id="rId27" Type="http://schemas.openxmlformats.org/officeDocument/2006/relationships/tags" Target="../tags/tag25.xml"/><Relationship Id="rId26" Type="http://schemas.openxmlformats.org/officeDocument/2006/relationships/tags" Target="../tags/tag24.xml"/><Relationship Id="rId25" Type="http://schemas.openxmlformats.org/officeDocument/2006/relationships/tags" Target="../tags/tag23.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tags" Target="../tags/tag2.xml"/><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8.png"/><Relationship Id="rId3" Type="http://schemas.openxmlformats.org/officeDocument/2006/relationships/image" Target="../media/image6.png"/><Relationship Id="rId2" Type="http://schemas.openxmlformats.org/officeDocument/2006/relationships/image" Target="../media/image36.jpeg"/><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3.sv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2"/>
          <p:cNvPicPr>
            <a:picLocks noChangeAspect="1"/>
          </p:cNvPicPr>
          <p:nvPr/>
        </p:nvPicPr>
        <p:blipFill>
          <a:blip r:embed="rId1" cstate="print">
            <a:extLst>
              <a:ext uri="{28A0092B-C50C-407E-A947-70E740481C1C}">
                <a14:useLocalDpi xmlns:a14="http://schemas.microsoft.com/office/drawing/2010/main" val="0"/>
              </a:ext>
            </a:extLst>
          </a:blip>
          <a:srcRect t="7813" b="7813"/>
          <a:stretch>
            <a:fillRect/>
          </a:stretch>
        </p:blipFill>
        <p:spPr>
          <a:xfrm>
            <a:off x="3962400" y="0"/>
            <a:ext cx="8138932" cy="4578149"/>
          </a:xfrm>
          <a:prstGeom prst="rect">
            <a:avLst/>
          </a:prstGeom>
        </p:spPr>
      </p:pic>
      <p:sp>
        <p:nvSpPr>
          <p:cNvPr id="5" name="矩形 4"/>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37" descr="资源 3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V="1">
            <a:off x="6517473" y="5669280"/>
            <a:ext cx="1358147" cy="1188720"/>
          </a:xfrm>
          <a:prstGeom prst="rect">
            <a:avLst/>
          </a:prstGeom>
        </p:spPr>
      </p:pic>
      <p:pic>
        <p:nvPicPr>
          <p:cNvPr id="19" name="Picture 2" descr="C:\Users\22856\Desktop\QQ图片20210130172057.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7266" t="-372" r="44269" b="372"/>
          <a:stretch>
            <a:fillRect/>
          </a:stretch>
        </p:blipFill>
        <p:spPr bwMode="auto">
          <a:xfrm>
            <a:off x="0" y="-9644"/>
            <a:ext cx="3962400" cy="686764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0" y="0"/>
            <a:ext cx="3962400" cy="6858000"/>
          </a:xfrm>
          <a:prstGeom prst="rect">
            <a:avLst/>
          </a:prstGeom>
          <a:solidFill>
            <a:srgbClr val="22377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47800" y="1173480"/>
            <a:ext cx="107442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277600" y="0"/>
            <a:ext cx="457200"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738688" y="1515126"/>
            <a:ext cx="6018949" cy="1568450"/>
          </a:xfrm>
          <a:prstGeom prst="rect">
            <a:avLst/>
          </a:prstGeom>
          <a:noFill/>
        </p:spPr>
        <p:txBody>
          <a:bodyPr wrap="square" rtlCol="0">
            <a:spAutoFit/>
          </a:bodyPr>
          <a:lstStyle/>
          <a:p>
            <a:pPr>
              <a:lnSpc>
                <a:spcPct val="150000"/>
              </a:lnSpc>
            </a:pPr>
            <a:r>
              <a:rPr lang="zh-CN" altLang="en-US" sz="32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绿意先锋队</a:t>
            </a:r>
            <a:endParaRPr lang="zh-CN" altLang="en-US" sz="32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pPr>
              <a:lnSpc>
                <a:spcPct val="150000"/>
              </a:lnSpc>
            </a:pPr>
            <a:r>
              <a:rPr lang="zh-CN" altLang="en-US" sz="32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生活垃圾智能分类垃圾桶</a:t>
            </a:r>
            <a:endParaRPr lang="zh-CN" altLang="en-US" sz="32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6" name="文本框 15"/>
          <p:cNvSpPr txBox="1"/>
          <p:nvPr/>
        </p:nvSpPr>
        <p:spPr>
          <a:xfrm flipH="1">
            <a:off x="2660583" y="4309216"/>
            <a:ext cx="6341536" cy="506730"/>
          </a:xfrm>
          <a:prstGeom prst="rect">
            <a:avLst/>
          </a:prstGeom>
          <a:noFill/>
        </p:spPr>
        <p:txBody>
          <a:bodyPr wrap="square">
            <a:spAutoFit/>
          </a:bodyPr>
          <a:lstStyle/>
          <a:p>
            <a:pPr>
              <a:lnSpc>
                <a:spcPct val="150000"/>
              </a:lnSpc>
            </a:pPr>
            <a:r>
              <a:rPr lang="zh-CN" altLang="en-US" dirty="0">
                <a:solidFill>
                  <a:srgbClr val="223770"/>
                </a:solidFill>
                <a:latin typeface="Arial" panose="020B0604020202020204" pitchFamily="34" charset="0"/>
                <a:cs typeface="Arial" panose="020B0604020202020204" pitchFamily="34" charset="0"/>
              </a:rPr>
              <a:t>团队成员：</a:t>
            </a:r>
            <a:r>
              <a:rPr lang="en-US" altLang="zh-CN" dirty="0">
                <a:solidFill>
                  <a:srgbClr val="223770"/>
                </a:solidFill>
                <a:latin typeface="Arial" panose="020B0604020202020204" pitchFamily="34" charset="0"/>
                <a:cs typeface="Arial" panose="020B0604020202020204" pitchFamily="34" charset="0"/>
              </a:rPr>
              <a:t> </a:t>
            </a:r>
            <a:r>
              <a:rPr lang="zh-CN" altLang="en-US" dirty="0">
                <a:solidFill>
                  <a:schemeClr val="bg1">
                    <a:lumMod val="50000"/>
                  </a:schemeClr>
                </a:solidFill>
                <a:latin typeface="Arial" panose="020B0604020202020204" pitchFamily="34" charset="0"/>
                <a:cs typeface="Arial" panose="020B0604020202020204" pitchFamily="34" charset="0"/>
              </a:rPr>
              <a:t>魏文鑫 周森</a:t>
            </a:r>
            <a:r>
              <a:rPr lang="en-US" altLang="zh-CN" dirty="0">
                <a:solidFill>
                  <a:schemeClr val="bg1">
                    <a:lumMod val="50000"/>
                  </a:schemeClr>
                </a:solidFill>
                <a:latin typeface="Arial" panose="020B0604020202020204" pitchFamily="34" charset="0"/>
                <a:cs typeface="Arial" panose="020B0604020202020204" pitchFamily="34" charset="0"/>
              </a:rPr>
              <a:t> </a:t>
            </a:r>
            <a:r>
              <a:rPr lang="zh-CN" altLang="en-US" dirty="0">
                <a:solidFill>
                  <a:schemeClr val="bg1">
                    <a:lumMod val="50000"/>
                  </a:schemeClr>
                </a:solidFill>
                <a:latin typeface="Arial" panose="020B0604020202020204" pitchFamily="34" charset="0"/>
                <a:cs typeface="Arial" panose="020B0604020202020204" pitchFamily="34" charset="0"/>
              </a:rPr>
              <a:t>黄乐硕</a:t>
            </a:r>
            <a:endParaRPr lang="zh-CN" altLang="en-US" dirty="0">
              <a:solidFill>
                <a:schemeClr val="bg1">
                  <a:lumMod val="50000"/>
                </a:schemeClr>
              </a:solidFill>
              <a:latin typeface="Arial" panose="020B0604020202020204" pitchFamily="34" charset="0"/>
              <a:cs typeface="Arial" panose="020B0604020202020204" pitchFamily="34" charset="0"/>
            </a:endParaRPr>
          </a:p>
        </p:txBody>
      </p:sp>
      <p:sp>
        <p:nvSpPr>
          <p:cNvPr id="18" name="任意多边形: 形状 17"/>
          <p:cNvSpPr/>
          <p:nvPr/>
        </p:nvSpPr>
        <p:spPr>
          <a:xfrm flipH="1">
            <a:off x="2660818" y="3007862"/>
            <a:ext cx="7725877" cy="1231455"/>
          </a:xfrm>
          <a:custGeom>
            <a:avLst/>
            <a:gdLst>
              <a:gd name="connsiteX0" fmla="*/ 0 w 7382577"/>
              <a:gd name="connsiteY0" fmla="*/ 1106905 h 2492943"/>
              <a:gd name="connsiteX1" fmla="*/ 1126156 w 7382577"/>
              <a:gd name="connsiteY1" fmla="*/ 1106905 h 2492943"/>
              <a:gd name="connsiteX2" fmla="*/ 1260909 w 7382577"/>
              <a:gd name="connsiteY2" fmla="*/ 1925053 h 2492943"/>
              <a:gd name="connsiteX3" fmla="*/ 1742172 w 7382577"/>
              <a:gd name="connsiteY3" fmla="*/ 0 h 2492943"/>
              <a:gd name="connsiteX4" fmla="*/ 2088682 w 7382577"/>
              <a:gd name="connsiteY4" fmla="*/ 2492943 h 2492943"/>
              <a:gd name="connsiteX5" fmla="*/ 2444817 w 7382577"/>
              <a:gd name="connsiteY5" fmla="*/ 1097280 h 2492943"/>
              <a:gd name="connsiteX6" fmla="*/ 7382577 w 7382577"/>
              <a:gd name="connsiteY6" fmla="*/ 1097280 h 249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2577" h="2492943">
                <a:moveTo>
                  <a:pt x="0" y="1106905"/>
                </a:moveTo>
                <a:lnTo>
                  <a:pt x="1126156" y="1106905"/>
                </a:lnTo>
                <a:lnTo>
                  <a:pt x="1260909" y="1925053"/>
                </a:lnTo>
                <a:lnTo>
                  <a:pt x="1742172" y="0"/>
                </a:lnTo>
                <a:lnTo>
                  <a:pt x="2088682" y="2492943"/>
                </a:lnTo>
                <a:lnTo>
                  <a:pt x="2444817" y="1097280"/>
                </a:lnTo>
                <a:lnTo>
                  <a:pt x="7382577" y="1097280"/>
                </a:lnTo>
              </a:path>
            </a:pathLst>
          </a:custGeom>
          <a:noFill/>
          <a:ln w="19050">
            <a:solidFill>
              <a:srgbClr val="223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20" name="图片 7" descr="资源 1"/>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6385" y="298450"/>
            <a:ext cx="907148" cy="907148"/>
          </a:xfrm>
          <a:prstGeom prst="rect">
            <a:avLst/>
          </a:prstGeom>
        </p:spPr>
      </p:pic>
      <p:pic>
        <p:nvPicPr>
          <p:cNvPr id="22" name="图片 29" descr="资源 23"/>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V="1">
            <a:off x="462680" y="6422357"/>
            <a:ext cx="990734" cy="96041"/>
          </a:xfrm>
          <a:prstGeom prst="rect">
            <a:avLst/>
          </a:prstGeom>
        </p:spPr>
      </p:pic>
      <p:pic>
        <p:nvPicPr>
          <p:cNvPr id="23" name="图片 29" descr="资源 23"/>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V="1">
            <a:off x="462680" y="6181725"/>
            <a:ext cx="990734" cy="96041"/>
          </a:xfrm>
          <a:prstGeom prst="rect">
            <a:avLst/>
          </a:prstGeom>
        </p:spPr>
      </p:pic>
      <p:sp>
        <p:nvSpPr>
          <p:cNvPr id="25" name="矩形 24"/>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9" descr="资源 3"/>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00716" y="0"/>
            <a:ext cx="1486636" cy="1183907"/>
          </a:xfrm>
          <a:prstGeom prst="rect">
            <a:avLst/>
          </a:prstGeom>
        </p:spPr>
      </p:pic>
      <p:sp>
        <p:nvSpPr>
          <p:cNvPr id="31" name="文本框 30"/>
          <p:cNvSpPr txBox="1"/>
          <p:nvPr/>
        </p:nvSpPr>
        <p:spPr>
          <a:xfrm>
            <a:off x="2660583" y="3654821"/>
            <a:ext cx="6097604" cy="506730"/>
          </a:xfrm>
          <a:prstGeom prst="rect">
            <a:avLst/>
          </a:prstGeom>
          <a:noFill/>
        </p:spPr>
        <p:txBody>
          <a:bodyPr wrap="square">
            <a:spAutoFit/>
          </a:bodyPr>
          <a:lstStyle/>
          <a:p>
            <a:pPr>
              <a:lnSpc>
                <a:spcPct val="150000"/>
              </a:lnSpc>
            </a:pPr>
            <a:r>
              <a:rPr lang="zh-CN" altLang="en-US"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答辩人：</a:t>
            </a:r>
            <a:r>
              <a:rPr lang="zh-CN" altLang="en-US" dirty="0">
                <a:solidFill>
                  <a:srgbClr val="223770"/>
                </a:solidFill>
                <a:latin typeface="Arial" panose="020B0604020202020204" pitchFamily="34" charset="0"/>
                <a:cs typeface="Arial" panose="020B0604020202020204" pitchFamily="34" charset="0"/>
                <a:sym typeface="+mn-ea"/>
              </a:rPr>
              <a:t>刘广宇</a:t>
            </a:r>
            <a:r>
              <a:rPr lang="zh-CN" altLang="en-US"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         </a:t>
            </a:r>
            <a:r>
              <a:rPr lang="zh-CN" altLang="en-US"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导师：</a:t>
            </a:r>
            <a:r>
              <a:rPr lang="zh-CN" altLang="en-US"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孟富新</a:t>
            </a:r>
            <a:endParaRPr lang="zh-CN" altLang="en-US" dirty="0">
              <a:solidFill>
                <a:schemeClr val="bg1">
                  <a:lumMod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2" name="文本框 1"/>
          <p:cNvSpPr txBox="1"/>
          <p:nvPr/>
        </p:nvSpPr>
        <p:spPr>
          <a:xfrm>
            <a:off x="2660818" y="3230971"/>
            <a:ext cx="4571197" cy="276999"/>
          </a:xfrm>
          <a:prstGeom prst="rect">
            <a:avLst/>
          </a:prstGeom>
          <a:noFill/>
        </p:spPr>
        <p:txBody>
          <a:bodyPr wrap="square" rtlCol="0">
            <a:spAutoFit/>
          </a:bodyPr>
          <a:lstStyle/>
          <a:p>
            <a:r>
              <a:rPr lang="en-US" altLang="zh-CN" sz="1200" dirty="0">
                <a:solidFill>
                  <a:schemeClr val="bg1">
                    <a:lumMod val="65000"/>
                  </a:schemeClr>
                </a:solidFill>
              </a:rPr>
              <a:t>Artificial intelligence-based intelligent retail system</a:t>
            </a:r>
            <a:endParaRPr lang="en-US" altLang="zh-CN" sz="1200" dirty="0">
              <a:solidFill>
                <a:schemeClr val="bg1">
                  <a:lumMod val="6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1"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4130"/>
            <a:ext cx="12192000" cy="6858000"/>
            <a:chOff x="0" y="0"/>
            <a:chExt cx="12192000" cy="6858000"/>
          </a:xfrm>
        </p:grpSpPr>
        <p:sp>
          <p:nvSpPr>
            <p:cNvPr id="27" name="矩形 26"/>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1414914" y="1279496"/>
            <a:ext cx="2758187" cy="523220"/>
          </a:xfrm>
          <a:prstGeom prst="rect">
            <a:avLst/>
          </a:prstGeom>
          <a:noFill/>
        </p:spPr>
        <p:txBody>
          <a:bodyPr wrap="square" rtlCol="0">
            <a:spAutoFit/>
          </a:bodyPr>
          <a:lstStyle/>
          <a:p>
            <a:r>
              <a:rPr lang="en-US" altLang="zh-CN" sz="28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yolov5</a:t>
            </a:r>
            <a:r>
              <a:rPr lang="zh-CN" altLang="en-US" sz="28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模型检测</a:t>
            </a:r>
            <a:endParaRPr lang="en-US" altLang="zh-CN" sz="28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2" name="文本框 11"/>
          <p:cNvSpPr txBox="1"/>
          <p:nvPr/>
        </p:nvSpPr>
        <p:spPr>
          <a:xfrm>
            <a:off x="1289241" y="2393821"/>
            <a:ext cx="3009218" cy="2553335"/>
          </a:xfrm>
          <a:prstGeom prst="rect">
            <a:avLst/>
          </a:prstGeom>
          <a:noFill/>
        </p:spPr>
        <p:txBody>
          <a:bodyPr wrap="square" rtlCol="0">
            <a:spAutoFit/>
          </a:bodyPr>
          <a:lstStyle/>
          <a:p>
            <a:r>
              <a:rPr lang="zh-CN" altLang="en-US" sz="20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利用经过训练的模型，对摄像头所锁定的图片进行实时检测，如右图所示，为：</a:t>
            </a:r>
            <a:endParaRPr lang="zh-CN" altLang="en-US" sz="20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20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a:t>
            </a:r>
            <a:r>
              <a:rPr lang="zh-CN" altLang="en-US" sz="20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类</a:t>
            </a:r>
            <a:r>
              <a:rPr lang="en-US" altLang="zh-CN" sz="20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-hazardous waste</a:t>
            </a:r>
            <a:endParaRPr lang="en-US" altLang="zh-CN" sz="20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r>
              <a:rPr lang="en-US" altLang="zh-CN" sz="20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1</a:t>
            </a:r>
            <a:r>
              <a:rPr lang="zh-CN" altLang="en-US" sz="20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类</a:t>
            </a:r>
            <a:r>
              <a:rPr lang="en-US" altLang="zh-CN" sz="20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-recycle waste</a:t>
            </a:r>
            <a:endParaRPr lang="en-US" altLang="zh-CN" sz="20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endParaRPr>
          </a:p>
          <a:p>
            <a:r>
              <a:rPr lang="en-US" altLang="zh-CN" sz="20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a:t>
            </a:r>
            <a:r>
              <a:rPr lang="zh-CN" altLang="en-US" sz="20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类</a:t>
            </a:r>
            <a:r>
              <a:rPr lang="en-US" altLang="zh-CN" sz="20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-kitchen waste</a:t>
            </a:r>
            <a:endParaRPr lang="en-US" altLang="zh-CN" sz="20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a:p>
            <a:r>
              <a:rPr lang="en-US" altLang="zh-CN" sz="20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3</a:t>
            </a:r>
            <a:r>
              <a:rPr lang="zh-CN" altLang="en-US" sz="20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类</a:t>
            </a:r>
            <a:r>
              <a:rPr lang="en-US" altLang="zh-CN" sz="20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mn-ea"/>
              </a:rPr>
              <a:t>-other waste</a:t>
            </a:r>
            <a:endParaRPr lang="zh-CN" altLang="en-US" sz="20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9" name="标题 1"/>
          <p:cNvSpPr txBox="1"/>
          <p:nvPr/>
        </p:nvSpPr>
        <p:spPr>
          <a:xfrm>
            <a:off x="4838700" y="481246"/>
            <a:ext cx="2755232" cy="5715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b="1" dirty="0">
                <a:solidFill>
                  <a:schemeClr val="accent1">
                    <a:lumMod val="50000"/>
                  </a:schemeClr>
                </a:solidFill>
                <a:latin typeface="+mn-ea"/>
                <a:ea typeface="+mn-ea"/>
              </a:rPr>
              <a:t>现有成果</a:t>
            </a:r>
            <a:endParaRPr lang="zh-CN" altLang="en-US" b="1" dirty="0">
              <a:solidFill>
                <a:schemeClr val="accent1">
                  <a:lumMod val="50000"/>
                </a:schemeClr>
              </a:solidFill>
              <a:latin typeface="+mn-ea"/>
              <a:ea typeface="+mn-ea"/>
            </a:endParaRPr>
          </a:p>
        </p:txBody>
      </p:sp>
      <p:pic>
        <p:nvPicPr>
          <p:cNvPr id="5" name="图片 4"/>
          <p:cNvPicPr>
            <a:picLocks noChangeAspect="1"/>
          </p:cNvPicPr>
          <p:nvPr/>
        </p:nvPicPr>
        <p:blipFill>
          <a:blip r:embed="rId1"/>
          <a:stretch>
            <a:fillRect/>
          </a:stretch>
        </p:blipFill>
        <p:spPr>
          <a:xfrm>
            <a:off x="4742815" y="1163955"/>
            <a:ext cx="3024505" cy="2079625"/>
          </a:xfrm>
          <a:prstGeom prst="rect">
            <a:avLst/>
          </a:prstGeom>
        </p:spPr>
      </p:pic>
      <p:pic>
        <p:nvPicPr>
          <p:cNvPr id="7" name="图片 6"/>
          <p:cNvPicPr>
            <a:picLocks noChangeAspect="1"/>
          </p:cNvPicPr>
          <p:nvPr/>
        </p:nvPicPr>
        <p:blipFill>
          <a:blip r:embed="rId2"/>
          <a:stretch>
            <a:fillRect/>
          </a:stretch>
        </p:blipFill>
        <p:spPr>
          <a:xfrm>
            <a:off x="8371205" y="1164590"/>
            <a:ext cx="2906395" cy="2033905"/>
          </a:xfrm>
          <a:prstGeom prst="rect">
            <a:avLst/>
          </a:prstGeom>
        </p:spPr>
      </p:pic>
      <p:pic>
        <p:nvPicPr>
          <p:cNvPr id="9" name="图片 8"/>
          <p:cNvPicPr>
            <a:picLocks noChangeAspect="1"/>
          </p:cNvPicPr>
          <p:nvPr/>
        </p:nvPicPr>
        <p:blipFill>
          <a:blip r:embed="rId3"/>
          <a:stretch>
            <a:fillRect/>
          </a:stretch>
        </p:blipFill>
        <p:spPr>
          <a:xfrm>
            <a:off x="4742815" y="3669030"/>
            <a:ext cx="2921000" cy="2297430"/>
          </a:xfrm>
          <a:prstGeom prst="rect">
            <a:avLst/>
          </a:prstGeom>
        </p:spPr>
      </p:pic>
      <p:pic>
        <p:nvPicPr>
          <p:cNvPr id="10" name="图片 9"/>
          <p:cNvPicPr>
            <a:picLocks noChangeAspect="1"/>
          </p:cNvPicPr>
          <p:nvPr/>
        </p:nvPicPr>
        <p:blipFill>
          <a:blip r:embed="rId4"/>
          <a:stretch>
            <a:fillRect/>
          </a:stretch>
        </p:blipFill>
        <p:spPr>
          <a:xfrm>
            <a:off x="8371205" y="3669665"/>
            <a:ext cx="3011805" cy="23793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 grpId="0"/>
      <p:bldP spid="1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12192000" cy="6858000"/>
            <a:chOff x="0" y="0"/>
            <a:chExt cx="12192000" cy="6858000"/>
          </a:xfrm>
        </p:grpSpPr>
        <p:sp>
          <p:nvSpPr>
            <p:cNvPr id="5" name="矩形 4"/>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标题 1"/>
          <p:cNvSpPr txBox="1"/>
          <p:nvPr/>
        </p:nvSpPr>
        <p:spPr>
          <a:xfrm>
            <a:off x="4838700" y="481246"/>
            <a:ext cx="2755232" cy="5715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b="1" dirty="0">
                <a:solidFill>
                  <a:schemeClr val="accent1">
                    <a:lumMod val="50000"/>
                  </a:schemeClr>
                </a:solidFill>
                <a:latin typeface="+mn-ea"/>
                <a:ea typeface="+mn-ea"/>
              </a:rPr>
              <a:t>现有成果</a:t>
            </a:r>
            <a:endParaRPr lang="zh-CN" altLang="en-US" b="1" dirty="0">
              <a:solidFill>
                <a:schemeClr val="accent1">
                  <a:lumMod val="50000"/>
                </a:schemeClr>
              </a:solidFill>
              <a:latin typeface="+mn-ea"/>
              <a:ea typeface="+mn-ea"/>
            </a:endParaRPr>
          </a:p>
        </p:txBody>
      </p:sp>
      <p:sp>
        <p:nvSpPr>
          <p:cNvPr id="18" name="标题 1"/>
          <p:cNvSpPr txBox="1"/>
          <p:nvPr/>
        </p:nvSpPr>
        <p:spPr>
          <a:xfrm>
            <a:off x="3794758" y="1341487"/>
            <a:ext cx="4783757" cy="5715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altLang="zh-CN" sz="3200" dirty="0">
                <a:solidFill>
                  <a:schemeClr val="accent1">
                    <a:lumMod val="50000"/>
                  </a:schemeClr>
                </a:solidFill>
                <a:latin typeface="+mn-ea"/>
                <a:ea typeface="+mn-ea"/>
              </a:rPr>
              <a:t>YoloV5</a:t>
            </a:r>
            <a:r>
              <a:rPr lang="zh-CN" altLang="en-US" sz="3200" dirty="0">
                <a:solidFill>
                  <a:schemeClr val="accent1">
                    <a:lumMod val="50000"/>
                  </a:schemeClr>
                </a:solidFill>
                <a:latin typeface="+mn-ea"/>
                <a:ea typeface="+mn-ea"/>
              </a:rPr>
              <a:t>模型的识别代码</a:t>
            </a:r>
            <a:endParaRPr lang="zh-CN" altLang="en-US" sz="3200" dirty="0">
              <a:solidFill>
                <a:schemeClr val="accent1">
                  <a:lumMod val="50000"/>
                </a:schemeClr>
              </a:solidFill>
              <a:latin typeface="+mn-ea"/>
              <a:ea typeface="+mn-ea"/>
            </a:endParaRPr>
          </a:p>
        </p:txBody>
      </p:sp>
      <p:pic>
        <p:nvPicPr>
          <p:cNvPr id="2" name="图片 1"/>
          <p:cNvPicPr>
            <a:picLocks noChangeAspect="1"/>
          </p:cNvPicPr>
          <p:nvPr/>
        </p:nvPicPr>
        <p:blipFill>
          <a:blip r:embed="rId1"/>
          <a:stretch>
            <a:fillRect/>
          </a:stretch>
        </p:blipFill>
        <p:spPr>
          <a:xfrm>
            <a:off x="2265680" y="1913255"/>
            <a:ext cx="7239635" cy="45059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00965" y="0"/>
            <a:ext cx="12192000" cy="6858000"/>
            <a:chOff x="0" y="0"/>
            <a:chExt cx="12192000" cy="6858000"/>
          </a:xfrm>
        </p:grpSpPr>
        <p:sp>
          <p:nvSpPr>
            <p:cNvPr id="27" name="矩形 26"/>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792480" y="1837055"/>
            <a:ext cx="1711960" cy="2553335"/>
          </a:xfrm>
          <a:prstGeom prst="rect">
            <a:avLst/>
          </a:prstGeom>
          <a:noFill/>
        </p:spPr>
        <p:txBody>
          <a:bodyPr wrap="square" rtlCol="0">
            <a:spAutoFit/>
          </a:bodyPr>
          <a:lstStyle/>
          <a:p>
            <a:r>
              <a:rPr lang="zh-CN" altLang="en-US" sz="20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右图为使用</a:t>
            </a:r>
            <a:r>
              <a:rPr lang="en-US" altLang="zh-CN" sz="20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SolidWorks</a:t>
            </a:r>
            <a:r>
              <a:rPr lang="zh-CN" altLang="en-US" sz="20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软件构建垃圾分类装置的整体结构框架图，包含传送带、云台、压缩装置等结构。</a:t>
            </a:r>
            <a:endParaRPr lang="zh-CN" altLang="en-US" sz="20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9" name="标题 1"/>
          <p:cNvSpPr txBox="1"/>
          <p:nvPr/>
        </p:nvSpPr>
        <p:spPr>
          <a:xfrm>
            <a:off x="4838700" y="481246"/>
            <a:ext cx="2755232" cy="5715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b="1" dirty="0">
                <a:solidFill>
                  <a:schemeClr val="accent1">
                    <a:lumMod val="50000"/>
                  </a:schemeClr>
                </a:solidFill>
                <a:latin typeface="+mn-ea"/>
                <a:ea typeface="+mn-ea"/>
              </a:rPr>
              <a:t>现有成果</a:t>
            </a:r>
            <a:endParaRPr lang="zh-CN" altLang="en-US" b="1" dirty="0">
              <a:solidFill>
                <a:schemeClr val="accent1">
                  <a:lumMod val="50000"/>
                </a:schemeClr>
              </a:solidFill>
              <a:latin typeface="+mn-ea"/>
              <a:ea typeface="+mn-ea"/>
            </a:endParaRPr>
          </a:p>
        </p:txBody>
      </p:sp>
      <p:pic>
        <p:nvPicPr>
          <p:cNvPr id="2" name="图片 1"/>
          <p:cNvPicPr>
            <a:picLocks noChangeAspect="1"/>
          </p:cNvPicPr>
          <p:nvPr/>
        </p:nvPicPr>
        <p:blipFill>
          <a:blip r:embed="rId1"/>
          <a:stretch>
            <a:fillRect/>
          </a:stretch>
        </p:blipFill>
        <p:spPr>
          <a:xfrm>
            <a:off x="9761220" y="1577340"/>
            <a:ext cx="1978025" cy="3072765"/>
          </a:xfrm>
          <a:prstGeom prst="rect">
            <a:avLst/>
          </a:prstGeom>
        </p:spPr>
      </p:pic>
      <p:pic>
        <p:nvPicPr>
          <p:cNvPr id="4" name="图片 3"/>
          <p:cNvPicPr>
            <a:picLocks noChangeAspect="1"/>
          </p:cNvPicPr>
          <p:nvPr/>
        </p:nvPicPr>
        <p:blipFill>
          <a:blip r:embed="rId2"/>
          <a:stretch>
            <a:fillRect/>
          </a:stretch>
        </p:blipFill>
        <p:spPr>
          <a:xfrm>
            <a:off x="2921000" y="1577975"/>
            <a:ext cx="1958975" cy="3029585"/>
          </a:xfrm>
          <a:prstGeom prst="rect">
            <a:avLst/>
          </a:prstGeom>
        </p:spPr>
      </p:pic>
      <p:pic>
        <p:nvPicPr>
          <p:cNvPr id="5" name="图片 4"/>
          <p:cNvPicPr>
            <a:picLocks noChangeAspect="1"/>
          </p:cNvPicPr>
          <p:nvPr/>
        </p:nvPicPr>
        <p:blipFill>
          <a:blip r:embed="rId3"/>
          <a:stretch>
            <a:fillRect/>
          </a:stretch>
        </p:blipFill>
        <p:spPr>
          <a:xfrm>
            <a:off x="4986655" y="1577340"/>
            <a:ext cx="1989455" cy="3072130"/>
          </a:xfrm>
          <a:prstGeom prst="rect">
            <a:avLst/>
          </a:prstGeom>
        </p:spPr>
      </p:pic>
      <p:pic>
        <p:nvPicPr>
          <p:cNvPr id="7" name="图片 6"/>
          <p:cNvPicPr>
            <a:picLocks noChangeAspect="1"/>
          </p:cNvPicPr>
          <p:nvPr/>
        </p:nvPicPr>
        <p:blipFill>
          <a:blip r:embed="rId4"/>
          <a:stretch>
            <a:fillRect/>
          </a:stretch>
        </p:blipFill>
        <p:spPr>
          <a:xfrm>
            <a:off x="7082790" y="1577975"/>
            <a:ext cx="2371090" cy="30714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ppt_x</p:attrName>
                                        </p:attrNameLst>
                                      </p:cBhvr>
                                      <p:tavLst>
                                        <p:tav tm="0">
                                          <p:val>
                                            <p:strVal val="#ppt_x-.2"/>
                                          </p:val>
                                        </p:tav>
                                        <p:tav tm="100000">
                                          <p:val>
                                            <p:strVal val="#ppt_x"/>
                                          </p:val>
                                        </p:tav>
                                      </p:tavLst>
                                    </p:anim>
                                    <p:anim calcmode="lin" valueType="num">
                                      <p:cBhvr>
                                        <p:cTn id="8"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1775" y="61581"/>
            <a:ext cx="12192000" cy="6858000"/>
            <a:chOff x="0" y="0"/>
            <a:chExt cx="12192000" cy="6858000"/>
          </a:xfrm>
        </p:grpSpPr>
        <p:sp>
          <p:nvSpPr>
            <p:cNvPr id="3" name="矩形 2"/>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标题 1"/>
          <p:cNvSpPr txBox="1"/>
          <p:nvPr/>
        </p:nvSpPr>
        <p:spPr>
          <a:xfrm>
            <a:off x="4553952" y="540068"/>
            <a:ext cx="2755232" cy="5715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b="1" dirty="0">
                <a:solidFill>
                  <a:schemeClr val="accent1">
                    <a:lumMod val="50000"/>
                  </a:schemeClr>
                </a:solidFill>
                <a:latin typeface="+mn-ea"/>
                <a:ea typeface="+mn-ea"/>
              </a:rPr>
              <a:t>现有成果</a:t>
            </a:r>
            <a:endParaRPr lang="zh-CN" altLang="en-US" b="1" dirty="0">
              <a:solidFill>
                <a:schemeClr val="accent1">
                  <a:lumMod val="50000"/>
                </a:schemeClr>
              </a:solidFill>
              <a:latin typeface="+mn-ea"/>
              <a:ea typeface="+mn-ea"/>
            </a:endParaRPr>
          </a:p>
        </p:txBody>
      </p:sp>
      <p:sp>
        <p:nvSpPr>
          <p:cNvPr id="9" name="文本框 8"/>
          <p:cNvSpPr txBox="1"/>
          <p:nvPr/>
        </p:nvSpPr>
        <p:spPr>
          <a:xfrm>
            <a:off x="3881268" y="1179408"/>
            <a:ext cx="4346546" cy="369332"/>
          </a:xfrm>
          <a:prstGeom prst="rect">
            <a:avLst/>
          </a:prstGeom>
          <a:noFill/>
        </p:spPr>
        <p:txBody>
          <a:bodyPr wrap="square" rtlCol="0">
            <a:spAutoFit/>
          </a:bodyPr>
          <a:lstStyle/>
          <a:p>
            <a:pPr algn="ctr"/>
            <a:r>
              <a:rPr lang="zh-CN" altLang="en-US" dirty="0"/>
              <a:t>电控代码</a:t>
            </a:r>
            <a:r>
              <a:rPr lang="en-US" altLang="zh-CN" dirty="0"/>
              <a:t>-</a:t>
            </a:r>
            <a:r>
              <a:rPr lang="zh-CN" altLang="en-US" dirty="0"/>
              <a:t>云台控制</a:t>
            </a:r>
            <a:r>
              <a:rPr lang="en-US" altLang="zh-CN" dirty="0"/>
              <a:t>,</a:t>
            </a:r>
            <a:r>
              <a:rPr lang="zh-CN" altLang="en-US" dirty="0"/>
              <a:t>超声波测距检验满载</a:t>
            </a:r>
            <a:endParaRPr lang="zh-CN" altLang="en-US" dirty="0"/>
          </a:p>
        </p:txBody>
      </p:sp>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420833" y="1828089"/>
            <a:ext cx="3178199" cy="2383184"/>
          </a:xfrm>
          <a:prstGeom prst="rect">
            <a:avLst/>
          </a:prstGeom>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2507" y="1741245"/>
            <a:ext cx="3062036" cy="2296080"/>
          </a:xfrm>
          <a:prstGeom prst="rect">
            <a:avLst/>
          </a:prstGeom>
        </p:spPr>
      </p:pic>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2078" y="3552883"/>
            <a:ext cx="2920236" cy="1613217"/>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7249" y="4761251"/>
            <a:ext cx="2376595" cy="15030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18d40cf5e3966f8b656e924ef385ee54">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908050" y="756920"/>
            <a:ext cx="11089640" cy="534416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sp>
          <p:nvSpPr>
            <p:cNvPr id="3" name="矩形 2"/>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标题 1"/>
          <p:cNvSpPr txBox="1"/>
          <p:nvPr/>
        </p:nvSpPr>
        <p:spPr>
          <a:xfrm>
            <a:off x="4718050" y="481246"/>
            <a:ext cx="2755232" cy="5715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b="1" dirty="0">
                <a:solidFill>
                  <a:schemeClr val="accent1">
                    <a:lumMod val="50000"/>
                  </a:schemeClr>
                </a:solidFill>
                <a:latin typeface="+mn-ea"/>
                <a:ea typeface="+mn-ea"/>
              </a:rPr>
              <a:t>现有成果</a:t>
            </a:r>
            <a:endParaRPr lang="zh-CN" altLang="en-US" b="1" dirty="0">
              <a:solidFill>
                <a:schemeClr val="accent1">
                  <a:lumMod val="50000"/>
                </a:schemeClr>
              </a:solidFill>
              <a:latin typeface="+mn-ea"/>
              <a:ea typeface="+mn-ea"/>
            </a:endParaRPr>
          </a:p>
        </p:txBody>
      </p:sp>
      <p:pic>
        <p:nvPicPr>
          <p:cNvPr id="9" name="图片 8"/>
          <p:cNvPicPr>
            <a:picLocks noChangeAspect="1"/>
          </p:cNvPicPr>
          <p:nvPr/>
        </p:nvPicPr>
        <p:blipFill>
          <a:blip r:embed="rId1"/>
          <a:stretch>
            <a:fillRect/>
          </a:stretch>
        </p:blipFill>
        <p:spPr>
          <a:xfrm>
            <a:off x="2615565" y="2072640"/>
            <a:ext cx="6550025" cy="3960495"/>
          </a:xfrm>
          <a:prstGeom prst="rect">
            <a:avLst/>
          </a:prstGeom>
        </p:spPr>
      </p:pic>
      <p:sp>
        <p:nvSpPr>
          <p:cNvPr id="12" name="文本框 11"/>
          <p:cNvSpPr txBox="1"/>
          <p:nvPr/>
        </p:nvSpPr>
        <p:spPr>
          <a:xfrm>
            <a:off x="5268595" y="1191260"/>
            <a:ext cx="3610610" cy="368300"/>
          </a:xfrm>
          <a:prstGeom prst="rect">
            <a:avLst/>
          </a:prstGeom>
          <a:noFill/>
        </p:spPr>
        <p:txBody>
          <a:bodyPr wrap="square" rtlCol="0">
            <a:spAutoFit/>
          </a:bodyPr>
          <a:lstStyle/>
          <a:p>
            <a:r>
              <a:rPr lang="zh-CN" altLang="en-US"/>
              <a:t>交互界面设计</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8260"/>
            <a:ext cx="12192000" cy="6858000"/>
            <a:chOff x="0" y="0"/>
            <a:chExt cx="12192000" cy="6858000"/>
          </a:xfrm>
        </p:grpSpPr>
        <p:sp>
          <p:nvSpPr>
            <p:cNvPr id="3" name="矩形 2"/>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标题 1"/>
          <p:cNvSpPr txBox="1"/>
          <p:nvPr/>
        </p:nvSpPr>
        <p:spPr>
          <a:xfrm>
            <a:off x="4718384" y="532525"/>
            <a:ext cx="2755232" cy="5715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b="1" dirty="0">
                <a:solidFill>
                  <a:schemeClr val="accent1">
                    <a:lumMod val="50000"/>
                  </a:schemeClr>
                </a:solidFill>
                <a:latin typeface="+mn-ea"/>
                <a:ea typeface="+mn-ea"/>
              </a:rPr>
              <a:t>现有成果</a:t>
            </a:r>
            <a:endParaRPr lang="zh-CN" altLang="en-US" b="1" dirty="0">
              <a:solidFill>
                <a:schemeClr val="accent1">
                  <a:lumMod val="50000"/>
                </a:schemeClr>
              </a:solidFill>
              <a:latin typeface="+mn-ea"/>
              <a:ea typeface="+mn-ea"/>
            </a:endParaRPr>
          </a:p>
        </p:txBody>
      </p:sp>
      <p:sp>
        <p:nvSpPr>
          <p:cNvPr id="9" name="文本框 8"/>
          <p:cNvSpPr txBox="1"/>
          <p:nvPr/>
        </p:nvSpPr>
        <p:spPr>
          <a:xfrm>
            <a:off x="1011555" y="1592580"/>
            <a:ext cx="1969770" cy="922020"/>
          </a:xfrm>
          <a:prstGeom prst="rect">
            <a:avLst/>
          </a:prstGeom>
          <a:noFill/>
        </p:spPr>
        <p:txBody>
          <a:bodyPr wrap="square" rtlCol="0">
            <a:spAutoFit/>
          </a:bodyPr>
          <a:lstStyle/>
          <a:p>
            <a:r>
              <a:rPr lang="zh-CN" altLang="en-US"/>
              <a:t>显示屏效果，可通过相关语句控制显示效果</a:t>
            </a:r>
            <a:endParaRPr lang="zh-CN" altLang="en-US"/>
          </a:p>
        </p:txBody>
      </p:sp>
      <p:pic>
        <p:nvPicPr>
          <p:cNvPr id="11" name="图片 10"/>
          <p:cNvPicPr>
            <a:picLocks noChangeAspect="1"/>
          </p:cNvPicPr>
          <p:nvPr/>
        </p:nvPicPr>
        <p:blipFill>
          <a:blip r:embed="rId1"/>
          <a:stretch>
            <a:fillRect/>
          </a:stretch>
        </p:blipFill>
        <p:spPr>
          <a:xfrm>
            <a:off x="4010025" y="1353820"/>
            <a:ext cx="7267575" cy="43929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8260"/>
            <a:ext cx="12192000" cy="6858000"/>
            <a:chOff x="0" y="0"/>
            <a:chExt cx="12192000" cy="6858000"/>
          </a:xfrm>
        </p:grpSpPr>
        <p:sp>
          <p:nvSpPr>
            <p:cNvPr id="3" name="矩形 2"/>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标题 1"/>
          <p:cNvSpPr txBox="1"/>
          <p:nvPr/>
        </p:nvSpPr>
        <p:spPr>
          <a:xfrm>
            <a:off x="4718384" y="532525"/>
            <a:ext cx="2755232" cy="5715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endParaRPr lang="zh-CN" altLang="en-US" b="1" dirty="0">
              <a:solidFill>
                <a:schemeClr val="accent1">
                  <a:lumMod val="50000"/>
                </a:schemeClr>
              </a:solidFill>
              <a:latin typeface="+mn-ea"/>
              <a:ea typeface="+mn-ea"/>
            </a:endParaRPr>
          </a:p>
        </p:txBody>
      </p:sp>
      <p:sp>
        <p:nvSpPr>
          <p:cNvPr id="9" name="文本框 8"/>
          <p:cNvSpPr txBox="1"/>
          <p:nvPr/>
        </p:nvSpPr>
        <p:spPr>
          <a:xfrm>
            <a:off x="4297045" y="1450340"/>
            <a:ext cx="2740660" cy="645160"/>
          </a:xfrm>
          <a:prstGeom prst="rect">
            <a:avLst/>
          </a:prstGeom>
          <a:noFill/>
        </p:spPr>
        <p:txBody>
          <a:bodyPr wrap="square" rtlCol="0">
            <a:spAutoFit/>
          </a:bodyPr>
          <a:lstStyle/>
          <a:p>
            <a:r>
              <a:rPr lang="zh-CN" altLang="en-US"/>
              <a:t>显示屏效果，可通过相关语句控制显示效果</a:t>
            </a:r>
            <a:endParaRPr lang="zh-CN" altLang="en-US"/>
          </a:p>
        </p:txBody>
      </p:sp>
      <p:pic>
        <p:nvPicPr>
          <p:cNvPr id="11" name="图片 10"/>
          <p:cNvPicPr>
            <a:picLocks noChangeAspect="1"/>
          </p:cNvPicPr>
          <p:nvPr/>
        </p:nvPicPr>
        <p:blipFill>
          <a:blip r:embed="rId1"/>
          <a:stretch>
            <a:fillRect/>
          </a:stretch>
        </p:blipFill>
        <p:spPr>
          <a:xfrm>
            <a:off x="2033270" y="2442210"/>
            <a:ext cx="7267575" cy="3803650"/>
          </a:xfrm>
          <a:prstGeom prst="rect">
            <a:avLst/>
          </a:prstGeom>
        </p:spPr>
      </p:pic>
      <p:grpSp>
        <p:nvGrpSpPr>
          <p:cNvPr id="10" name="组合 9"/>
          <p:cNvGrpSpPr/>
          <p:nvPr/>
        </p:nvGrpSpPr>
        <p:grpSpPr>
          <a:xfrm>
            <a:off x="0" y="-48260"/>
            <a:ext cx="12192000" cy="6906260"/>
            <a:chOff x="0" y="0"/>
            <a:chExt cx="12192000" cy="6906260"/>
          </a:xfrm>
        </p:grpSpPr>
        <p:sp>
          <p:nvSpPr>
            <p:cNvPr id="12" name="矩形 11"/>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161" y="4826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标题 1"/>
          <p:cNvSpPr txBox="1"/>
          <p:nvPr/>
        </p:nvSpPr>
        <p:spPr>
          <a:xfrm>
            <a:off x="4656221" y="288424"/>
            <a:ext cx="8229600" cy="5715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b="1" dirty="0">
                <a:solidFill>
                  <a:schemeClr val="accent1">
                    <a:lumMod val="50000"/>
                  </a:schemeClr>
                </a:solidFill>
                <a:latin typeface="+mn-ea"/>
                <a:ea typeface="+mn-ea"/>
              </a:rPr>
              <a:t>成员基础</a:t>
            </a:r>
            <a:endParaRPr lang="zh-CN" altLang="en-US" b="1" dirty="0">
              <a:solidFill>
                <a:schemeClr val="accent1">
                  <a:lumMod val="50000"/>
                </a:schemeClr>
              </a:solidFill>
              <a:latin typeface="+mn-ea"/>
              <a:ea typeface="+mn-ea"/>
            </a:endParaRPr>
          </a:p>
        </p:txBody>
      </p:sp>
      <p:sp>
        <p:nvSpPr>
          <p:cNvPr id="18" name="矩形 17"/>
          <p:cNvSpPr/>
          <p:nvPr/>
        </p:nvSpPr>
        <p:spPr bwMode="auto">
          <a:xfrm>
            <a:off x="1055704" y="892462"/>
            <a:ext cx="10103318" cy="1203022"/>
          </a:xfrm>
          <a:prstGeom prst="rect">
            <a:avLst/>
          </a:prstGeom>
        </p:spPr>
        <p:txBody>
          <a:bodyPr wrap="square">
            <a:spAutoFit/>
          </a:bodyPr>
          <a:lstStyle/>
          <a:p>
            <a:pPr eaLnBrk="1" hangingPunct="1">
              <a:lnSpc>
                <a:spcPct val="150000"/>
              </a:lnSpc>
              <a:defRPr/>
            </a:pPr>
            <a:r>
              <a:rPr lang="zh-CN" altLang="en-US" b="1" dirty="0">
                <a:solidFill>
                  <a:srgbClr val="072063"/>
                </a:solidFill>
                <a:latin typeface="微软雅黑" panose="020B0503020204020204" pitchFamily="34" charset="-122"/>
                <a:ea typeface="微软雅黑" panose="020B0503020204020204" pitchFamily="34" charset="-122"/>
              </a:rPr>
              <a:t>刘广宇</a:t>
            </a:r>
            <a:r>
              <a:rPr lang="zh-CN" altLang="en-US" sz="1600" dirty="0">
                <a:latin typeface="微软雅黑" panose="020B0503020204020204" pitchFamily="34" charset="-122"/>
                <a:ea typeface="微软雅黑" panose="020B0503020204020204" pitchFamily="34" charset="-122"/>
              </a:rPr>
              <a:t>：计算机科学与技术专业，掌握</a:t>
            </a:r>
            <a:r>
              <a:rPr lang="en-US" altLang="zh-CN" sz="1600" dirty="0">
                <a:latin typeface="微软雅黑" panose="020B0503020204020204" pitchFamily="34" charset="-122"/>
                <a:ea typeface="微软雅黑" panose="020B0503020204020204" pitchFamily="34" charset="-122"/>
              </a:rPr>
              <a:t>Python</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语言等编程语言。掌握</a:t>
            </a:r>
            <a:r>
              <a:rPr lang="en-US" altLang="zh-CN" sz="1600" dirty="0">
                <a:latin typeface="微软雅黑" panose="020B0503020204020204" pitchFamily="34" charset="-122"/>
                <a:ea typeface="微软雅黑" panose="020B0503020204020204" pitchFamily="34" charset="-122"/>
              </a:rPr>
              <a:t>STM32</a:t>
            </a:r>
            <a:r>
              <a:rPr lang="zh-CN" altLang="en-US" sz="1600" dirty="0">
                <a:latin typeface="微软雅黑" panose="020B0503020204020204" pitchFamily="34" charset="-122"/>
                <a:ea typeface="微软雅黑" panose="020B0503020204020204" pitchFamily="34" charset="-122"/>
              </a:rPr>
              <a:t>单片机基本外设和</a:t>
            </a:r>
            <a:r>
              <a:rPr lang="en-US" altLang="zh-CN" sz="1600" dirty="0">
                <a:latin typeface="微软雅黑" panose="020B0503020204020204" pitchFamily="34" charset="-122"/>
                <a:ea typeface="微软雅黑" panose="020B0503020204020204" pitchFamily="34" charset="-122"/>
              </a:rPr>
              <a:t>Keil5</a:t>
            </a:r>
            <a:r>
              <a:rPr lang="zh-CN" altLang="en-US" sz="1600" dirty="0">
                <a:latin typeface="微软雅黑" panose="020B0503020204020204" pitchFamily="34" charset="-122"/>
                <a:ea typeface="微软雅黑" panose="020B0503020204020204" pitchFamily="34" charset="-122"/>
              </a:rPr>
              <a:t>软件的使用，了解</a:t>
            </a:r>
            <a:r>
              <a:rPr lang="en-US" altLang="zh-CN" sz="1600" dirty="0">
                <a:latin typeface="微软雅黑" panose="020B0503020204020204" pitchFamily="34" charset="-122"/>
                <a:ea typeface="微软雅黑" panose="020B0503020204020204" pitchFamily="34" charset="-122"/>
              </a:rPr>
              <a:t>OpenCV</a:t>
            </a:r>
            <a:r>
              <a:rPr lang="zh-CN" altLang="en-US" sz="1600" dirty="0">
                <a:latin typeface="微软雅黑" panose="020B0503020204020204" pitchFamily="34" charset="-122"/>
                <a:ea typeface="微软雅黑" panose="020B0503020204020204" pitchFamily="34" charset="-122"/>
              </a:rPr>
              <a:t>视觉开源库，了解机器学习算法，能够使用</a:t>
            </a:r>
            <a:r>
              <a:rPr lang="en-US" altLang="zh-CN" sz="1600" dirty="0">
                <a:latin typeface="微软雅黑" panose="020B0503020204020204" pitchFamily="34" charset="-122"/>
                <a:ea typeface="微软雅黑" panose="020B0503020204020204" pitchFamily="34" charset="-122"/>
              </a:rPr>
              <a:t>CNN</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RNN</a:t>
            </a:r>
            <a:r>
              <a:rPr lang="zh-CN" altLang="en-US" sz="1600" dirty="0">
                <a:latin typeface="微软雅黑" panose="020B0503020204020204" pitchFamily="34" charset="-122"/>
                <a:ea typeface="微软雅黑" panose="020B0503020204020204" pitchFamily="34" charset="-122"/>
              </a:rPr>
              <a:t>等模型进行图像分类、目标检测和分割等任务。</a:t>
            </a:r>
            <a:endParaRPr lang="zh-CN" altLang="en-US" sz="1600" dirty="0">
              <a:latin typeface="微软雅黑" panose="020B0503020204020204" pitchFamily="34" charset="-122"/>
              <a:ea typeface="微软雅黑" panose="020B0503020204020204" pitchFamily="34" charset="-122"/>
            </a:endParaRPr>
          </a:p>
        </p:txBody>
      </p:sp>
      <p:sp>
        <p:nvSpPr>
          <p:cNvPr id="20" name="矩形 19"/>
          <p:cNvSpPr/>
          <p:nvPr/>
        </p:nvSpPr>
        <p:spPr bwMode="auto">
          <a:xfrm>
            <a:off x="1031056" y="2127957"/>
            <a:ext cx="10127347" cy="1941685"/>
          </a:xfrm>
          <a:prstGeom prst="rect">
            <a:avLst/>
          </a:prstGeom>
        </p:spPr>
        <p:txBody>
          <a:bodyPr wrap="square">
            <a:spAutoFit/>
          </a:bodyPr>
          <a:lstStyle/>
          <a:p>
            <a:pPr>
              <a:lnSpc>
                <a:spcPct val="150000"/>
              </a:lnSpc>
              <a:defRPr/>
            </a:pPr>
            <a:r>
              <a:rPr lang="zh-CN" altLang="en-US" b="1" dirty="0">
                <a:solidFill>
                  <a:srgbClr val="072063"/>
                </a:solidFill>
                <a:latin typeface="微软雅黑" panose="020B0503020204020204" pitchFamily="34" charset="-122"/>
                <a:ea typeface="微软雅黑" panose="020B0503020204020204" pitchFamily="34" charset="-122"/>
              </a:rPr>
              <a:t>魏文鑫</a:t>
            </a:r>
            <a:r>
              <a:rPr lang="zh-CN" altLang="en-US" sz="1600" b="1" dirty="0">
                <a:latin typeface="微软雅黑" panose="020B0503020204020204" pitchFamily="34" charset="-122"/>
                <a:ea typeface="微软雅黑" panose="020B0503020204020204" pitchFamily="34" charset="-122"/>
              </a:rPr>
              <a:t>：</a:t>
            </a:r>
            <a:r>
              <a:rPr lang="zh-CN" altLang="zh-CN" sz="1600" kern="100" dirty="0">
                <a:effectLst/>
                <a:latin typeface="微软雅黑" panose="020B0503020204020204" pitchFamily="34" charset="-122"/>
                <a:ea typeface="微软雅黑" panose="020B0503020204020204" pitchFamily="34" charset="-122"/>
                <a:sym typeface="+mn-ea"/>
              </a:rPr>
              <a:t>信息与控制工程学院</a:t>
            </a:r>
            <a:r>
              <a:rPr lang="zh-CN" altLang="en-US" sz="1600" kern="100" dirty="0">
                <a:effectLst/>
                <a:latin typeface="微软雅黑" panose="020B0503020204020204" pitchFamily="34" charset="-122"/>
                <a:ea typeface="微软雅黑" panose="020B0503020204020204" pitchFamily="34" charset="-122"/>
                <a:sym typeface="+mn-ea"/>
              </a:rPr>
              <a:t>自动化专业</a:t>
            </a:r>
            <a:r>
              <a:rPr lang="zh-CN" altLang="zh-CN" sz="1600" kern="100" dirty="0">
                <a:effectLst/>
                <a:latin typeface="微软雅黑" panose="020B0503020204020204" pitchFamily="34" charset="-122"/>
                <a:ea typeface="微软雅黑" panose="020B0503020204020204" pitchFamily="34" charset="-122"/>
                <a:sym typeface="+mn-ea"/>
              </a:rPr>
              <a:t>，</a:t>
            </a:r>
            <a:r>
              <a:rPr lang="zh-CN" altLang="en-US" sz="1600" kern="100" dirty="0">
                <a:latin typeface="微软雅黑" panose="020B0503020204020204" pitchFamily="34" charset="-122"/>
                <a:ea typeface="微软雅黑" panose="020B0503020204020204" pitchFamily="34" charset="-122"/>
                <a:sym typeface="+mn-ea"/>
              </a:rPr>
              <a:t>了解</a:t>
            </a:r>
            <a:r>
              <a:rPr lang="en-US" altLang="zh-CN" sz="1600" kern="100" dirty="0">
                <a:latin typeface="微软雅黑" panose="020B0503020204020204" pitchFamily="34" charset="-122"/>
                <a:ea typeface="微软雅黑" panose="020B0503020204020204" pitchFamily="34" charset="-122"/>
                <a:sym typeface="+mn-ea"/>
              </a:rPr>
              <a:t>c51</a:t>
            </a:r>
            <a:r>
              <a:rPr lang="zh-CN" altLang="en-US" sz="1600" kern="100" dirty="0">
                <a:latin typeface="微软雅黑" panose="020B0503020204020204" pitchFamily="34" charset="-122"/>
                <a:ea typeface="微软雅黑" panose="020B0503020204020204" pitchFamily="34" charset="-122"/>
                <a:sym typeface="+mn-ea"/>
              </a:rPr>
              <a:t>和</a:t>
            </a:r>
            <a:r>
              <a:rPr lang="en-US" altLang="zh-CN" sz="1600" kern="100" dirty="0">
                <a:latin typeface="微软雅黑" panose="020B0503020204020204" pitchFamily="34" charset="-122"/>
                <a:ea typeface="微软雅黑" panose="020B0503020204020204" pitchFamily="34" charset="-122"/>
                <a:sym typeface="+mn-ea"/>
              </a:rPr>
              <a:t>stm32</a:t>
            </a:r>
            <a:r>
              <a:rPr lang="zh-CN" altLang="en-US" sz="1600" kern="100" dirty="0">
                <a:latin typeface="微软雅黑" panose="020B0503020204020204" pitchFamily="34" charset="-122"/>
                <a:ea typeface="微软雅黑" panose="020B0503020204020204" pitchFamily="34" charset="-122"/>
                <a:sym typeface="+mn-ea"/>
              </a:rPr>
              <a:t>标准库，掌握</a:t>
            </a:r>
            <a:r>
              <a:rPr lang="en-US" altLang="zh-CN" sz="1600" kern="100" dirty="0">
                <a:latin typeface="微软雅黑" panose="020B0503020204020204" pitchFamily="34" charset="-122"/>
                <a:ea typeface="微软雅黑" panose="020B0503020204020204" pitchFamily="34" charset="-122"/>
                <a:sym typeface="+mn-ea"/>
              </a:rPr>
              <a:t>CUBE-MX</a:t>
            </a:r>
            <a:r>
              <a:rPr lang="zh-CN" altLang="en-US" sz="1600" kern="100" dirty="0">
                <a:latin typeface="微软雅黑" panose="020B0503020204020204" pitchFamily="34" charset="-122"/>
                <a:ea typeface="微软雅黑" panose="020B0503020204020204" pitchFamily="34" charset="-122"/>
                <a:sym typeface="+mn-ea"/>
              </a:rPr>
              <a:t>的</a:t>
            </a:r>
            <a:r>
              <a:rPr lang="en-US" altLang="zh-CN" sz="1600" kern="100" dirty="0">
                <a:latin typeface="微软雅黑" panose="020B0503020204020204" pitchFamily="34" charset="-122"/>
                <a:ea typeface="微软雅黑" panose="020B0503020204020204" pitchFamily="34" charset="-122"/>
                <a:sym typeface="+mn-ea"/>
              </a:rPr>
              <a:t>HAL</a:t>
            </a:r>
            <a:r>
              <a:rPr lang="zh-CN" altLang="en-US" sz="1600" kern="100" dirty="0">
                <a:latin typeface="微软雅黑" panose="020B0503020204020204" pitchFamily="34" charset="-122"/>
                <a:ea typeface="微软雅黑" panose="020B0503020204020204" pitchFamily="34" charset="-122"/>
                <a:sym typeface="+mn-ea"/>
              </a:rPr>
              <a:t>库，熟练掌握焊接技能，掌握</a:t>
            </a:r>
            <a:r>
              <a:rPr lang="en-US" altLang="zh-CN" sz="1600" kern="100" dirty="0" err="1">
                <a:latin typeface="微软雅黑" panose="020B0503020204020204" pitchFamily="34" charset="-122"/>
                <a:ea typeface="微软雅黑" panose="020B0503020204020204" pitchFamily="34" charset="-122"/>
                <a:sym typeface="+mn-ea"/>
              </a:rPr>
              <a:t>matlab</a:t>
            </a:r>
            <a:r>
              <a:rPr lang="zh-CN" altLang="en-US" sz="1600" kern="100" dirty="0">
                <a:latin typeface="微软雅黑" panose="020B0503020204020204" pitchFamily="34" charset="-122"/>
                <a:ea typeface="微软雅黑" panose="020B0503020204020204" pitchFamily="34" charset="-122"/>
                <a:sym typeface="+mn-ea"/>
              </a:rPr>
              <a:t>、</a:t>
            </a:r>
            <a:r>
              <a:rPr lang="en-US" altLang="zh-CN" sz="1600" kern="100" dirty="0">
                <a:latin typeface="微软雅黑" panose="020B0503020204020204" pitchFamily="34" charset="-122"/>
                <a:ea typeface="微软雅黑" panose="020B0503020204020204" pitchFamily="34" charset="-122"/>
                <a:sym typeface="+mn-ea"/>
              </a:rPr>
              <a:t>CAD</a:t>
            </a:r>
            <a:r>
              <a:rPr lang="zh-CN" altLang="en-US" sz="1600" kern="100" dirty="0">
                <a:latin typeface="微软雅黑" panose="020B0503020204020204" pitchFamily="34" charset="-122"/>
                <a:ea typeface="微软雅黑" panose="020B0503020204020204" pitchFamily="34" charset="-122"/>
                <a:sym typeface="+mn-ea"/>
              </a:rPr>
              <a:t>、嘉立创</a:t>
            </a:r>
            <a:r>
              <a:rPr lang="en-US" altLang="zh-CN" sz="1600" kern="100" dirty="0">
                <a:latin typeface="微软雅黑" panose="020B0503020204020204" pitchFamily="34" charset="-122"/>
                <a:ea typeface="微软雅黑" panose="020B0503020204020204" pitchFamily="34" charset="-122"/>
                <a:sym typeface="+mn-ea"/>
              </a:rPr>
              <a:t>EDA</a:t>
            </a:r>
            <a:r>
              <a:rPr lang="zh-CN" altLang="en-US" sz="1600" kern="100" dirty="0">
                <a:latin typeface="微软雅黑" panose="020B0503020204020204" pitchFamily="34" charset="-122"/>
                <a:ea typeface="微软雅黑" panose="020B0503020204020204" pitchFamily="34" charset="-122"/>
                <a:sym typeface="+mn-ea"/>
              </a:rPr>
              <a:t>（专业版）、</a:t>
            </a:r>
            <a:r>
              <a:rPr lang="en-US" altLang="zh-CN" sz="1600" kern="100" dirty="0">
                <a:latin typeface="微软雅黑" panose="020B0503020204020204" pitchFamily="34" charset="-122"/>
                <a:ea typeface="微软雅黑" panose="020B0503020204020204" pitchFamily="34" charset="-122"/>
                <a:sym typeface="+mn-ea"/>
              </a:rPr>
              <a:t>C</a:t>
            </a:r>
            <a:r>
              <a:rPr lang="zh-CN" altLang="en-US" sz="1600" kern="100" dirty="0">
                <a:latin typeface="微软雅黑" panose="020B0503020204020204" pitchFamily="34" charset="-122"/>
                <a:ea typeface="微软雅黑" panose="020B0503020204020204" pitchFamily="34" charset="-122"/>
                <a:sym typeface="+mn-ea"/>
              </a:rPr>
              <a:t>语言、</a:t>
            </a:r>
            <a:r>
              <a:rPr lang="en-US" altLang="zh-CN" sz="1600" kern="100" dirty="0">
                <a:latin typeface="微软雅黑" panose="020B0503020204020204" pitchFamily="34" charset="-122"/>
                <a:ea typeface="微软雅黑" panose="020B0503020204020204" pitchFamily="34" charset="-122"/>
                <a:sym typeface="+mn-ea"/>
              </a:rPr>
              <a:t>python</a:t>
            </a:r>
            <a:r>
              <a:rPr lang="zh-CN" altLang="en-US" sz="1600" kern="100" dirty="0">
                <a:latin typeface="微软雅黑" panose="020B0503020204020204" pitchFamily="34" charset="-122"/>
                <a:ea typeface="微软雅黑" panose="020B0503020204020204" pitchFamily="34" charset="-122"/>
                <a:sym typeface="+mn-ea"/>
              </a:rPr>
              <a:t>、华航实唯仿真软件等专业知识</a:t>
            </a:r>
            <a:r>
              <a:rPr lang="zh-CN" altLang="zh-CN" sz="1600" kern="100" dirty="0">
                <a:effectLst/>
                <a:latin typeface="微软雅黑" panose="020B0503020204020204" pitchFamily="34" charset="-122"/>
                <a:ea typeface="微软雅黑" panose="020B0503020204020204" pitchFamily="34" charset="-122"/>
                <a:sym typeface="+mn-ea"/>
              </a:rPr>
              <a:t>中学阶段参加过市级、省级青少年机器人竞赛，并在</a:t>
            </a:r>
            <a:r>
              <a:rPr lang="en-US" altLang="zh-CN" sz="1600" kern="100" dirty="0">
                <a:effectLst/>
                <a:latin typeface="微软雅黑" panose="020B0503020204020204" pitchFamily="34" charset="-122"/>
                <a:ea typeface="微软雅黑" panose="020B0503020204020204" pitchFamily="34" charset="-122"/>
                <a:sym typeface="+mn-ea"/>
              </a:rPr>
              <a:t>“FLL</a:t>
            </a:r>
            <a:r>
              <a:rPr lang="zh-CN" altLang="zh-CN" sz="1600" kern="100" dirty="0">
                <a:effectLst/>
                <a:latin typeface="微软雅黑" panose="020B0503020204020204" pitchFamily="34" charset="-122"/>
                <a:ea typeface="微软雅黑" panose="020B0503020204020204" pitchFamily="34" charset="-122"/>
                <a:sym typeface="+mn-ea"/>
              </a:rPr>
              <a:t>工程挑战赛</a:t>
            </a:r>
            <a:r>
              <a:rPr lang="en-US" altLang="zh-CN" sz="1600" kern="100" dirty="0">
                <a:effectLst/>
                <a:latin typeface="微软雅黑" panose="020B0503020204020204" pitchFamily="34" charset="-122"/>
                <a:ea typeface="微软雅黑" panose="020B0503020204020204" pitchFamily="34" charset="-122"/>
                <a:sym typeface="+mn-ea"/>
              </a:rPr>
              <a:t>”</a:t>
            </a:r>
            <a:r>
              <a:rPr lang="zh-CN" altLang="zh-CN" sz="1600" kern="100" dirty="0">
                <a:effectLst/>
                <a:latin typeface="微软雅黑" panose="020B0503020204020204" pitchFamily="34" charset="-122"/>
                <a:ea typeface="微软雅黑" panose="020B0503020204020204" pitchFamily="34" charset="-122"/>
                <a:sym typeface="+mn-ea"/>
              </a:rPr>
              <a:t>中获得过市级一等奖、省级三等奖、省级二等奖，有一定的硬件、软件基础，具有较好的协同合作能力。</a:t>
            </a:r>
            <a:endParaRPr lang="zh-CN" altLang="zh-CN" sz="1600" kern="100" dirty="0">
              <a:effectLst/>
              <a:latin typeface="微软雅黑" panose="020B0503020204020204" pitchFamily="34" charset="-122"/>
              <a:ea typeface="微软雅黑" panose="020B0503020204020204" pitchFamily="34" charset="-122"/>
            </a:endParaRPr>
          </a:p>
          <a:p>
            <a:pPr>
              <a:lnSpc>
                <a:spcPct val="150000"/>
              </a:lnSpc>
              <a:defRPr/>
            </a:pPr>
            <a:endParaRPr lang="zh-CN" altLang="en-US" sz="1600" dirty="0">
              <a:latin typeface="微软雅黑" panose="020B0503020204020204" pitchFamily="34" charset="-122"/>
              <a:ea typeface="微软雅黑" panose="020B0503020204020204" pitchFamily="34" charset="-122"/>
            </a:endParaRPr>
          </a:p>
        </p:txBody>
      </p:sp>
      <p:sp>
        <p:nvSpPr>
          <p:cNvPr id="21" name="矩形 20"/>
          <p:cNvSpPr/>
          <p:nvPr/>
        </p:nvSpPr>
        <p:spPr bwMode="auto">
          <a:xfrm>
            <a:off x="1093976" y="3672473"/>
            <a:ext cx="9664149" cy="1568450"/>
          </a:xfrm>
          <a:prstGeom prst="rect">
            <a:avLst/>
          </a:prstGeom>
        </p:spPr>
        <p:txBody>
          <a:bodyPr wrap="square">
            <a:spAutoFit/>
          </a:bodyPr>
          <a:lstStyle/>
          <a:p>
            <a:pPr eaLnBrk="1" hangingPunct="1">
              <a:lnSpc>
                <a:spcPct val="150000"/>
              </a:lnSpc>
              <a:defRPr/>
            </a:pPr>
            <a:r>
              <a:rPr lang="zh-CN" altLang="en-US" sz="1600" b="1" dirty="0">
                <a:solidFill>
                  <a:srgbClr val="002060"/>
                </a:solidFill>
                <a:latin typeface="微软雅黑" panose="020B0503020204020204" pitchFamily="34" charset="-122"/>
                <a:ea typeface="微软雅黑" panose="020B0503020204020204" pitchFamily="34" charset="-122"/>
              </a:rPr>
              <a:t>周森</a:t>
            </a:r>
            <a:r>
              <a:rPr lang="zh-CN" altLang="en-US" sz="1600" dirty="0"/>
              <a:t>：</a:t>
            </a:r>
            <a:r>
              <a:rPr altLang="zh-CN" sz="1600" kern="100" dirty="0" err="1">
                <a:effectLst/>
                <a:latin typeface="微软雅黑" panose="020B0503020204020204" pitchFamily="34" charset="-122"/>
                <a:ea typeface="微软雅黑" panose="020B0503020204020204" pitchFamily="34" charset="-122"/>
                <a:sym typeface="+mn-ea"/>
              </a:rPr>
              <a:t>机电工程</a:t>
            </a:r>
            <a:r>
              <a:rPr lang="zh-CN" altLang="en-US" sz="1600" kern="100" dirty="0">
                <a:effectLst/>
                <a:latin typeface="微软雅黑" panose="020B0503020204020204" pitchFamily="34" charset="-122"/>
                <a:ea typeface="微软雅黑" panose="020B0503020204020204" pitchFamily="34" charset="-122"/>
                <a:sym typeface="+mn-ea"/>
              </a:rPr>
              <a:t>学院</a:t>
            </a:r>
            <a:r>
              <a:rPr altLang="zh-CN" sz="1600" kern="100" dirty="0" err="1">
                <a:effectLst/>
                <a:latin typeface="微软雅黑" panose="020B0503020204020204" pitchFamily="34" charset="-122"/>
                <a:ea typeface="微软雅黑" panose="020B0503020204020204" pitchFamily="34" charset="-122"/>
                <a:sym typeface="+mn-ea"/>
              </a:rPr>
              <a:t>智能制造</a:t>
            </a:r>
            <a:r>
              <a:rPr lang="zh-CN" altLang="en-US" sz="1600" kern="100" dirty="0">
                <a:latin typeface="微软雅黑" panose="020B0503020204020204" pitchFamily="34" charset="-122"/>
                <a:ea typeface="微软雅黑" panose="020B0503020204020204" pitchFamily="34" charset="-122"/>
                <a:sym typeface="+mn-ea"/>
              </a:rPr>
              <a:t>专业</a:t>
            </a:r>
            <a:r>
              <a:rPr altLang="zh-CN" sz="1600" kern="100" dirty="0">
                <a:effectLst/>
                <a:latin typeface="微软雅黑" panose="020B0503020204020204" pitchFamily="34" charset="-122"/>
                <a:ea typeface="微软雅黑" panose="020B0503020204020204" pitchFamily="34" charset="-122"/>
                <a:sym typeface="+mn-ea"/>
              </a:rPr>
              <a:t>，能够熟练的使用SolidWorks并了解一定的机械设计和3d打印的知识。有一定的C,C++,Python基础，系统学习过stm32，熟悉keil5，matlab</a:t>
            </a:r>
            <a:r>
              <a:rPr lang="zh-CN" altLang="en-US" sz="1600" kern="100" dirty="0">
                <a:effectLst/>
                <a:latin typeface="微软雅黑" panose="020B0503020204020204" pitchFamily="34" charset="-122"/>
                <a:ea typeface="微软雅黑" panose="020B0503020204020204" pitchFamily="34" charset="-122"/>
                <a:sym typeface="+mn-ea"/>
              </a:rPr>
              <a:t>，</a:t>
            </a:r>
            <a:r>
              <a:rPr lang="en-US" altLang="zh-CN" sz="1600" kern="100" dirty="0" err="1">
                <a:effectLst/>
                <a:latin typeface="微软雅黑" panose="020B0503020204020204" pitchFamily="34" charset="-122"/>
                <a:ea typeface="微软雅黑" panose="020B0503020204020204" pitchFamily="34" charset="-122"/>
                <a:sym typeface="+mn-ea"/>
              </a:rPr>
              <a:t>CAD</a:t>
            </a:r>
            <a:r>
              <a:rPr altLang="zh-CN" sz="1600" kern="100" dirty="0" err="1">
                <a:effectLst/>
                <a:latin typeface="微软雅黑" panose="020B0503020204020204" pitchFamily="34" charset="-122"/>
                <a:ea typeface="微软雅黑" panose="020B0503020204020204" pitchFamily="34" charset="-122"/>
                <a:sym typeface="+mn-ea"/>
              </a:rPr>
              <a:t>等软件的使用，同时掌握焊接和贴片技巧，有一定综合能力</a:t>
            </a:r>
            <a:r>
              <a:rPr altLang="zh-CN" sz="1600" kern="100" dirty="0">
                <a:effectLst/>
                <a:latin typeface="微软雅黑" panose="020B0503020204020204" pitchFamily="34" charset="-122"/>
                <a:ea typeface="微软雅黑" panose="020B0503020204020204" pitchFamily="34" charset="-122"/>
                <a:sym typeface="+mn-ea"/>
              </a:rPr>
              <a:t>。</a:t>
            </a:r>
            <a:endParaRPr altLang="zh-CN" sz="1600" kern="100" dirty="0">
              <a:effectLst/>
              <a:latin typeface="微软雅黑" panose="020B0503020204020204" pitchFamily="34" charset="-122"/>
              <a:ea typeface="微软雅黑" panose="020B0503020204020204" pitchFamily="34" charset="-122"/>
              <a:sym typeface="+mn-ea"/>
            </a:endParaRPr>
          </a:p>
          <a:p>
            <a:pPr eaLnBrk="1" hangingPunct="1">
              <a:lnSpc>
                <a:spcPct val="150000"/>
              </a:lnSpc>
              <a:defRPr/>
            </a:pPr>
            <a:endParaRPr lang="zh-CN" altLang="en-US" sz="1600" dirty="0">
              <a:latin typeface="微软雅黑" panose="020B0503020204020204" pitchFamily="34" charset="-122"/>
              <a:ea typeface="微软雅黑" panose="020B0503020204020204" pitchFamily="34" charset="-122"/>
            </a:endParaRPr>
          </a:p>
        </p:txBody>
      </p:sp>
      <p:sp>
        <p:nvSpPr>
          <p:cNvPr id="22" name="矩形 21"/>
          <p:cNvSpPr/>
          <p:nvPr/>
        </p:nvSpPr>
        <p:spPr bwMode="auto">
          <a:xfrm>
            <a:off x="1106041" y="4871523"/>
            <a:ext cx="10171463" cy="1938020"/>
          </a:xfrm>
          <a:prstGeom prst="rect">
            <a:avLst/>
          </a:prstGeom>
        </p:spPr>
        <p:txBody>
          <a:bodyPr wrap="square">
            <a:spAutoFit/>
          </a:bodyPr>
          <a:lstStyle/>
          <a:p>
            <a:pPr>
              <a:lnSpc>
                <a:spcPct val="150000"/>
              </a:lnSpc>
              <a:defRPr/>
            </a:pPr>
            <a:r>
              <a:rPr lang="zh-CN" altLang="en-US" sz="1600" b="1" dirty="0">
                <a:solidFill>
                  <a:srgbClr val="002060"/>
                </a:solidFill>
                <a:latin typeface="微软雅黑" panose="020B0503020204020204" pitchFamily="34" charset="-122"/>
                <a:ea typeface="微软雅黑" panose="020B0503020204020204" pitchFamily="34" charset="-122"/>
              </a:rPr>
              <a:t>黄乐硕</a:t>
            </a:r>
            <a:r>
              <a:rPr lang="zh-CN" altLang="en-US" sz="1600" dirty="0"/>
              <a:t>：</a:t>
            </a:r>
            <a:r>
              <a:rPr lang="zh-CN" altLang="en-US" sz="1600" kern="100" dirty="0">
                <a:latin typeface="微软雅黑" panose="020B0503020204020204" pitchFamily="34" charset="-122"/>
                <a:ea typeface="微软雅黑" panose="020B0503020204020204" pitchFamily="34" charset="-122"/>
                <a:sym typeface="+mn-ea"/>
              </a:rPr>
              <a:t>信息与控制工程学院自动化专业，掌握</a:t>
            </a:r>
            <a:r>
              <a:rPr lang="en-US" altLang="zh-CN" sz="1600" kern="100" dirty="0">
                <a:latin typeface="微软雅黑" panose="020B0503020204020204" pitchFamily="34" charset="-122"/>
                <a:ea typeface="微软雅黑" panose="020B0503020204020204" pitchFamily="34" charset="-122"/>
                <a:sym typeface="+mn-ea"/>
              </a:rPr>
              <a:t>python</a:t>
            </a:r>
            <a:r>
              <a:rPr lang="zh-CN" altLang="en-US" sz="1600" kern="100" dirty="0">
                <a:latin typeface="微软雅黑" panose="020B0503020204020204" pitchFamily="34" charset="-122"/>
                <a:ea typeface="微软雅黑" panose="020B0503020204020204" pitchFamily="34" charset="-122"/>
                <a:sym typeface="+mn-ea"/>
              </a:rPr>
              <a:t>编程和</a:t>
            </a:r>
            <a:r>
              <a:rPr lang="en-US" altLang="zh-CN" sz="1600" kern="100" dirty="0">
                <a:latin typeface="微软雅黑" panose="020B0503020204020204" pitchFamily="34" charset="-122"/>
                <a:ea typeface="微软雅黑" panose="020B0503020204020204" pitchFamily="34" charset="-122"/>
                <a:sym typeface="+mn-ea"/>
              </a:rPr>
              <a:t>c</a:t>
            </a:r>
            <a:r>
              <a:rPr lang="zh-CN" altLang="en-US" sz="1600" kern="100" dirty="0">
                <a:latin typeface="微软雅黑" panose="020B0503020204020204" pitchFamily="34" charset="-122"/>
                <a:ea typeface="微软雅黑" panose="020B0503020204020204" pitchFamily="34" charset="-122"/>
                <a:sym typeface="+mn-ea"/>
              </a:rPr>
              <a:t>语言编程技术</a:t>
            </a:r>
            <a:r>
              <a:rPr lang="en-US" altLang="zh-CN" sz="1600" kern="100" dirty="0">
                <a:latin typeface="微软雅黑" panose="020B0503020204020204" pitchFamily="34" charset="-122"/>
                <a:ea typeface="微软雅黑" panose="020B0503020204020204" pitchFamily="34" charset="-122"/>
                <a:sym typeface="+mn-ea"/>
              </a:rPr>
              <a:t>,</a:t>
            </a:r>
            <a:r>
              <a:rPr lang="zh-CN" altLang="en-US" sz="1600" kern="100" dirty="0">
                <a:latin typeface="微软雅黑" panose="020B0503020204020204" pitchFamily="34" charset="-122"/>
                <a:ea typeface="微软雅黑" panose="020B0503020204020204" pitchFamily="34" charset="-122"/>
                <a:sym typeface="+mn-ea"/>
              </a:rPr>
              <a:t>学习态度积极认真，系统学习了</a:t>
            </a:r>
            <a:r>
              <a:rPr lang="en-US" altLang="zh-CN" sz="1600" kern="100" dirty="0">
                <a:latin typeface="微软雅黑" panose="020B0503020204020204" pitchFamily="34" charset="-122"/>
                <a:ea typeface="微软雅黑" panose="020B0503020204020204" pitchFamily="34" charset="-122"/>
                <a:sym typeface="+mn-ea"/>
              </a:rPr>
              <a:t>c51 </a:t>
            </a:r>
            <a:r>
              <a:rPr lang="zh-CN" altLang="en-US" sz="1600" kern="100" dirty="0">
                <a:latin typeface="微软雅黑" panose="020B0503020204020204" pitchFamily="34" charset="-122"/>
                <a:ea typeface="微软雅黑" panose="020B0503020204020204" pitchFamily="34" charset="-122"/>
                <a:sym typeface="+mn-ea"/>
              </a:rPr>
              <a:t>单片机，</a:t>
            </a:r>
            <a:r>
              <a:rPr lang="en-US" altLang="zh-CN" sz="1600" kern="100" dirty="0" err="1">
                <a:latin typeface="微软雅黑" panose="020B0503020204020204" pitchFamily="34" charset="-122"/>
                <a:ea typeface="微软雅黑" panose="020B0503020204020204" pitchFamily="34" charset="-122"/>
                <a:sym typeface="+mn-ea"/>
              </a:rPr>
              <a:t>solidworks</a:t>
            </a:r>
            <a:r>
              <a:rPr lang="en-US" altLang="zh-CN" sz="1600" kern="100" dirty="0">
                <a:latin typeface="微软雅黑" panose="020B0503020204020204" pitchFamily="34" charset="-122"/>
                <a:ea typeface="微软雅黑" panose="020B0503020204020204" pitchFamily="34" charset="-122"/>
                <a:sym typeface="+mn-ea"/>
              </a:rPr>
              <a:t>, cad</a:t>
            </a:r>
            <a:r>
              <a:rPr lang="zh-CN" altLang="en-US" sz="1600" kern="100" dirty="0">
                <a:latin typeface="微软雅黑" panose="020B0503020204020204" pitchFamily="34" charset="-122"/>
                <a:ea typeface="微软雅黑" panose="020B0503020204020204" pitchFamily="34" charset="-122"/>
                <a:sym typeface="+mn-ea"/>
              </a:rPr>
              <a:t>，</a:t>
            </a:r>
            <a:r>
              <a:rPr lang="en-US" altLang="zh-CN" sz="1600" kern="100" dirty="0" err="1">
                <a:latin typeface="微软雅黑" panose="020B0503020204020204" pitchFamily="34" charset="-122"/>
                <a:ea typeface="微软雅黑" panose="020B0503020204020204" pitchFamily="34" charset="-122"/>
                <a:sym typeface="+mn-ea"/>
              </a:rPr>
              <a:t>Matlab</a:t>
            </a:r>
            <a:r>
              <a:rPr lang="zh-CN" altLang="en-US" sz="1600" kern="100" dirty="0">
                <a:latin typeface="微软雅黑" panose="020B0503020204020204" pitchFamily="34" charset="-122"/>
                <a:ea typeface="微软雅黑" panose="020B0503020204020204" pitchFamily="34" charset="-122"/>
                <a:sym typeface="+mn-ea"/>
              </a:rPr>
              <a:t>等，掌握绘制模型的能力，较熟练掌握树莓派，系统学习了</a:t>
            </a:r>
            <a:r>
              <a:rPr lang="en-US" altLang="zh-CN" sz="1600" kern="100" dirty="0" err="1">
                <a:latin typeface="微软雅黑" panose="020B0503020204020204" pitchFamily="34" charset="-122"/>
                <a:ea typeface="微软雅黑" panose="020B0503020204020204" pitchFamily="34" charset="-122"/>
                <a:sym typeface="+mn-ea"/>
              </a:rPr>
              <a:t>maixcam</a:t>
            </a:r>
            <a:r>
              <a:rPr lang="zh-CN" altLang="en-US" sz="1600" kern="100" dirty="0">
                <a:latin typeface="微软雅黑" panose="020B0503020204020204" pitchFamily="34" charset="-122"/>
                <a:ea typeface="微软雅黑" panose="020B0503020204020204" pitchFamily="34" charset="-122"/>
                <a:sym typeface="+mn-ea"/>
              </a:rPr>
              <a:t>的使用，根据电路图可以进行锡焊电路板</a:t>
            </a:r>
            <a:r>
              <a:rPr lang="en-US" altLang="zh-CN" sz="1600" kern="100" dirty="0">
                <a:latin typeface="微软雅黑" panose="020B0503020204020204" pitchFamily="34" charset="-122"/>
                <a:ea typeface="微软雅黑" panose="020B0503020204020204" pitchFamily="34" charset="-122"/>
                <a:sym typeface="+mn-ea"/>
              </a:rPr>
              <a:t>,</a:t>
            </a:r>
            <a:r>
              <a:rPr lang="zh-CN" altLang="en-US" sz="1600" kern="100" dirty="0">
                <a:latin typeface="微软雅黑" panose="020B0503020204020204" pitchFamily="34" charset="-122"/>
                <a:ea typeface="微软雅黑" panose="020B0503020204020204" pitchFamily="34" charset="-122"/>
                <a:sym typeface="+mn-ea"/>
              </a:rPr>
              <a:t>功能运行正常，动手能力强，参加</a:t>
            </a:r>
            <a:r>
              <a:rPr lang="en-US" altLang="zh-CN" sz="1600" kern="100" dirty="0">
                <a:latin typeface="微软雅黑" panose="020B0503020204020204" pitchFamily="34" charset="-122"/>
                <a:ea typeface="微软雅黑" panose="020B0503020204020204" pitchFamily="34" charset="-122"/>
                <a:sym typeface="+mn-ea"/>
              </a:rPr>
              <a:t>2024</a:t>
            </a:r>
            <a:r>
              <a:rPr lang="zh-CN" altLang="en-US" sz="1600" kern="100" dirty="0">
                <a:latin typeface="微软雅黑" panose="020B0503020204020204" pitchFamily="34" charset="-122"/>
                <a:ea typeface="微软雅黑" panose="020B0503020204020204" pitchFamily="34" charset="-122"/>
                <a:sym typeface="+mn-ea"/>
              </a:rPr>
              <a:t>届五一杯数学建模比赛， 以及</a:t>
            </a:r>
            <a:r>
              <a:rPr lang="en-US" altLang="zh-CN" sz="1600" kern="100" dirty="0">
                <a:latin typeface="微软雅黑" panose="020B0503020204020204" pitchFamily="34" charset="-122"/>
                <a:ea typeface="微软雅黑" panose="020B0503020204020204" pitchFamily="34" charset="-122"/>
                <a:sym typeface="+mn-ea"/>
              </a:rPr>
              <a:t>2024</a:t>
            </a:r>
            <a:r>
              <a:rPr lang="zh-CN" altLang="en-US" sz="1600" kern="100" dirty="0">
                <a:latin typeface="微软雅黑" panose="020B0503020204020204" pitchFamily="34" charset="-122"/>
                <a:ea typeface="微软雅黑" panose="020B0503020204020204" pitchFamily="34" charset="-122"/>
                <a:sym typeface="+mn-ea"/>
              </a:rPr>
              <a:t>全国大学生数学建模比赛，思维活跃。</a:t>
            </a:r>
            <a:endParaRPr lang="zh-CN" altLang="zh-CN" sz="1600" kern="100" dirty="0">
              <a:latin typeface="微软雅黑" panose="020B0503020204020204" pitchFamily="34" charset="-122"/>
              <a:ea typeface="微软雅黑" panose="020B0503020204020204" pitchFamily="34" charset="-122"/>
            </a:endParaRPr>
          </a:p>
          <a:p>
            <a:pPr eaLnBrk="1" hangingPunct="1">
              <a:lnSpc>
                <a:spcPct val="150000"/>
              </a:lnSpc>
              <a:defRPr/>
            </a:pP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8260"/>
            <a:ext cx="12192000" cy="6858000"/>
            <a:chOff x="0" y="0"/>
            <a:chExt cx="12192000" cy="6858000"/>
          </a:xfrm>
        </p:grpSpPr>
        <p:sp>
          <p:nvSpPr>
            <p:cNvPr id="3" name="矩形 2"/>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标题 1"/>
          <p:cNvSpPr txBox="1"/>
          <p:nvPr/>
        </p:nvSpPr>
        <p:spPr>
          <a:xfrm>
            <a:off x="4718384" y="532525"/>
            <a:ext cx="2755232" cy="5715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endParaRPr lang="zh-CN" altLang="en-US" b="1" dirty="0">
              <a:solidFill>
                <a:schemeClr val="accent1">
                  <a:lumMod val="50000"/>
                </a:schemeClr>
              </a:solidFill>
              <a:latin typeface="+mn-ea"/>
              <a:ea typeface="+mn-ea"/>
            </a:endParaRPr>
          </a:p>
        </p:txBody>
      </p:sp>
      <p:sp>
        <p:nvSpPr>
          <p:cNvPr id="9" name="文本框 8"/>
          <p:cNvSpPr txBox="1"/>
          <p:nvPr/>
        </p:nvSpPr>
        <p:spPr>
          <a:xfrm>
            <a:off x="4297045" y="1450340"/>
            <a:ext cx="2740660" cy="645160"/>
          </a:xfrm>
          <a:prstGeom prst="rect">
            <a:avLst/>
          </a:prstGeom>
          <a:noFill/>
        </p:spPr>
        <p:txBody>
          <a:bodyPr wrap="square" rtlCol="0">
            <a:spAutoFit/>
          </a:bodyPr>
          <a:lstStyle/>
          <a:p>
            <a:r>
              <a:rPr lang="zh-CN" altLang="en-US"/>
              <a:t>显示屏效果，可通过相关语句控制显示效果</a:t>
            </a:r>
            <a:endParaRPr lang="zh-CN" altLang="en-US"/>
          </a:p>
        </p:txBody>
      </p:sp>
      <p:pic>
        <p:nvPicPr>
          <p:cNvPr id="11" name="图片 10"/>
          <p:cNvPicPr>
            <a:picLocks noChangeAspect="1"/>
          </p:cNvPicPr>
          <p:nvPr/>
        </p:nvPicPr>
        <p:blipFill>
          <a:blip r:embed="rId1"/>
          <a:stretch>
            <a:fillRect/>
          </a:stretch>
        </p:blipFill>
        <p:spPr>
          <a:xfrm>
            <a:off x="2033270" y="2442210"/>
            <a:ext cx="7267575" cy="3803650"/>
          </a:xfrm>
          <a:prstGeom prst="rect">
            <a:avLst/>
          </a:prstGeom>
        </p:spPr>
      </p:pic>
      <p:grpSp>
        <p:nvGrpSpPr>
          <p:cNvPr id="10" name="组合 9"/>
          <p:cNvGrpSpPr/>
          <p:nvPr/>
        </p:nvGrpSpPr>
        <p:grpSpPr>
          <a:xfrm>
            <a:off x="0" y="144145"/>
            <a:ext cx="12192000" cy="6858000"/>
            <a:chOff x="0" y="0"/>
            <a:chExt cx="12192000" cy="6858000"/>
          </a:xfrm>
        </p:grpSpPr>
        <p:sp>
          <p:nvSpPr>
            <p:cNvPr id="12" name="矩形 11"/>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目前经费使用比例为计划的60%，主要用于硬件采购和模型训练。</a:t>
              </a:r>
              <a:endParaRPr lang="zh-CN" altLang="en-US" dirty="0"/>
            </a:p>
          </p:txBody>
        </p:sp>
        <p:sp>
          <p:nvSpPr>
            <p:cNvPr id="15" name="矩形 14"/>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标题 1"/>
          <p:cNvSpPr txBox="1"/>
          <p:nvPr/>
        </p:nvSpPr>
        <p:spPr>
          <a:xfrm>
            <a:off x="4656221" y="288424"/>
            <a:ext cx="8229600" cy="5715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b="1" dirty="0">
                <a:solidFill>
                  <a:schemeClr val="accent1">
                    <a:lumMod val="50000"/>
                  </a:schemeClr>
                </a:solidFill>
                <a:latin typeface="+mn-ea"/>
                <a:ea typeface="+mn-ea"/>
              </a:rPr>
              <a:t>经费使用</a:t>
            </a:r>
            <a:endParaRPr lang="zh-CN" altLang="en-US" b="1" dirty="0">
              <a:solidFill>
                <a:schemeClr val="accent1">
                  <a:lumMod val="50000"/>
                </a:schemeClr>
              </a:solidFill>
              <a:latin typeface="+mn-ea"/>
              <a:ea typeface="+mn-ea"/>
            </a:endParaRPr>
          </a:p>
        </p:txBody>
      </p:sp>
      <p:graphicFrame>
        <p:nvGraphicFramePr>
          <p:cNvPr id="22" name="表格 21"/>
          <p:cNvGraphicFramePr/>
          <p:nvPr>
            <p:custDataLst>
              <p:tags r:id="rId2"/>
            </p:custDataLst>
          </p:nvPr>
        </p:nvGraphicFramePr>
        <p:xfrm>
          <a:off x="1494155" y="1104265"/>
          <a:ext cx="9509125" cy="5337810"/>
        </p:xfrm>
        <a:graphic>
          <a:graphicData uri="http://schemas.openxmlformats.org/drawingml/2006/table">
            <a:tbl>
              <a:tblPr/>
              <a:tblGrid>
                <a:gridCol w="1654810"/>
                <a:gridCol w="2174875"/>
                <a:gridCol w="2551430"/>
                <a:gridCol w="3128010"/>
              </a:tblGrid>
              <a:tr h="854075">
                <a:tc>
                  <a:txBody>
                    <a:bodyPr/>
                    <a:p>
                      <a:pPr marL="546100" indent="0" algn="ctr">
                        <a:lnSpc>
                          <a:spcPts val="1600"/>
                        </a:lnSpc>
                        <a:spcBef>
                          <a:spcPct val="0"/>
                        </a:spcBef>
                        <a:spcAft>
                          <a:spcPct val="0"/>
                        </a:spcAft>
                      </a:pPr>
                      <a:r>
                        <a:rPr lang="zh-CN" sz="1100">
                          <a:latin typeface="宋体" panose="02010600030101010101" pitchFamily="2" charset="-122"/>
                          <a:ea typeface="宋体" panose="02010600030101010101" pitchFamily="2" charset="-122"/>
                        </a:rPr>
                        <a:t>序号</a:t>
                      </a:r>
                      <a:endParaRPr lang="zh-CN" sz="1100">
                        <a:latin typeface="宋体" panose="02010600030101010101" pitchFamily="2" charset="-122"/>
                        <a:ea typeface="宋体" panose="02010600030101010101" pitchFamily="2"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546100" indent="0" algn="ctr">
                        <a:lnSpc>
                          <a:spcPts val="1600"/>
                        </a:lnSpc>
                        <a:spcBef>
                          <a:spcPct val="0"/>
                        </a:spcBef>
                        <a:spcAft>
                          <a:spcPct val="0"/>
                        </a:spcAft>
                      </a:pPr>
                      <a:r>
                        <a:rPr lang="zh-CN" sz="1100">
                          <a:latin typeface="宋体" panose="02010600030101010101" pitchFamily="2" charset="-122"/>
                          <a:ea typeface="宋体" panose="02010600030101010101" pitchFamily="2" charset="-122"/>
                        </a:rPr>
                        <a:t>支出项目</a:t>
                      </a:r>
                      <a:endParaRPr lang="zh-CN" sz="1100">
                        <a:latin typeface="宋体" panose="02010600030101010101" pitchFamily="2" charset="-122"/>
                        <a:ea typeface="宋体" panose="02010600030101010101" pitchFamily="2"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546100" indent="0" algn="ctr">
                        <a:lnSpc>
                          <a:spcPts val="1600"/>
                        </a:lnSpc>
                        <a:spcBef>
                          <a:spcPct val="0"/>
                        </a:spcBef>
                        <a:spcAft>
                          <a:spcPct val="0"/>
                        </a:spcAft>
                      </a:pPr>
                      <a:r>
                        <a:rPr lang="zh-CN" sz="1100">
                          <a:latin typeface="宋体" panose="02010600030101010101" pitchFamily="2" charset="-122"/>
                          <a:ea typeface="宋体" panose="02010600030101010101" pitchFamily="2" charset="-122"/>
                        </a:rPr>
                        <a:t>经费</a:t>
                      </a:r>
                      <a:endParaRPr lang="zh-CN" sz="1100">
                        <a:latin typeface="宋体" panose="02010600030101010101" pitchFamily="2" charset="-122"/>
                        <a:ea typeface="宋体" panose="02010600030101010101" pitchFamily="2"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546100" indent="0" algn="ctr">
                        <a:lnSpc>
                          <a:spcPts val="1600"/>
                        </a:lnSpc>
                        <a:spcBef>
                          <a:spcPct val="0"/>
                        </a:spcBef>
                        <a:spcAft>
                          <a:spcPct val="0"/>
                        </a:spcAft>
                      </a:pPr>
                      <a:r>
                        <a:rPr lang="zh-CN" sz="1100">
                          <a:latin typeface="宋体" panose="02010600030101010101" pitchFamily="2" charset="-122"/>
                          <a:ea typeface="宋体" panose="02010600030101010101" pitchFamily="2" charset="-122"/>
                        </a:rPr>
                        <a:t>用途</a:t>
                      </a:r>
                      <a:endParaRPr lang="zh-CN" sz="1100">
                        <a:latin typeface="宋体" panose="02010600030101010101" pitchFamily="2" charset="-122"/>
                        <a:ea typeface="宋体" panose="02010600030101010101" pitchFamily="2"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40715">
                <a:tc>
                  <a:txBody>
                    <a:bodyPr/>
                    <a:p>
                      <a:pPr marL="546100" indent="0" algn="ctr">
                        <a:lnSpc>
                          <a:spcPts val="1600"/>
                        </a:lnSpc>
                        <a:spcBef>
                          <a:spcPct val="0"/>
                        </a:spcBef>
                        <a:spcAft>
                          <a:spcPct val="0"/>
                        </a:spcAft>
                      </a:pPr>
                      <a:r>
                        <a:rPr lang="en-US" altLang="zh-CN" sz="1100">
                          <a:latin typeface="Times New Roman" panose="02020603050405020304"/>
                          <a:ea typeface="Times New Roman" panose="02020603050405020304"/>
                        </a:rPr>
                        <a:t>1</a:t>
                      </a:r>
                      <a:endParaRPr lang="en-US" altLang="zh-CN" sz="1100">
                        <a:latin typeface="Times New Roman" panose="02020603050405020304"/>
                        <a:ea typeface="Times New Roman" panose="020206030504050203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546100" indent="0" algn="ctr">
                        <a:lnSpc>
                          <a:spcPts val="1600"/>
                        </a:lnSpc>
                        <a:spcBef>
                          <a:spcPct val="0"/>
                        </a:spcBef>
                        <a:spcAft>
                          <a:spcPct val="0"/>
                        </a:spcAft>
                      </a:pPr>
                      <a:r>
                        <a:rPr lang="zh-CN" sz="1100">
                          <a:latin typeface="宋体" panose="02010600030101010101" pitchFamily="2" charset="-122"/>
                          <a:ea typeface="宋体" panose="02010600030101010101" pitchFamily="2" charset="-122"/>
                        </a:rPr>
                        <a:t>差旅费</a:t>
                      </a:r>
                      <a:endParaRPr lang="zh-CN" sz="1100">
                        <a:latin typeface="宋体" panose="02010600030101010101" pitchFamily="2" charset="-122"/>
                        <a:ea typeface="宋体" panose="02010600030101010101" pitchFamily="2"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546100" indent="0" algn="ctr">
                        <a:lnSpc>
                          <a:spcPts val="1600"/>
                        </a:lnSpc>
                        <a:spcBef>
                          <a:spcPct val="0"/>
                        </a:spcBef>
                        <a:spcAft>
                          <a:spcPct val="0"/>
                        </a:spcAft>
                      </a:pPr>
                      <a:r>
                        <a:rPr lang="en-US" altLang="zh-CN" sz="1100">
                          <a:latin typeface="Times New Roman" panose="02020603050405020304"/>
                          <a:ea typeface="Times New Roman" panose="02020603050405020304"/>
                        </a:rPr>
                        <a:t>0</a:t>
                      </a:r>
                      <a:endParaRPr lang="en-US" altLang="zh-CN" sz="1100">
                        <a:latin typeface="Times New Roman" panose="02020603050405020304"/>
                        <a:ea typeface="Times New Roman" panose="020206030504050203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0" indent="-200025" algn="just">
                        <a:lnSpc>
                          <a:spcPts val="1600"/>
                        </a:lnSpc>
                        <a:spcBef>
                          <a:spcPct val="0"/>
                        </a:spcBef>
                        <a:spcAft>
                          <a:spcPct val="0"/>
                        </a:spcAft>
                      </a:pPr>
                      <a:r>
                        <a:rPr lang="en-US" altLang="zh-CN" sz="1000">
                          <a:latin typeface="宋体" panose="02010600030101010101" pitchFamily="2" charset="-122"/>
                          <a:ea typeface="宋体" panose="02010600030101010101" pitchFamily="2" charset="-122"/>
                        </a:rPr>
                        <a:t> </a:t>
                      </a:r>
                      <a:endParaRPr lang="en-US" altLang="zh-CN" sz="1000">
                        <a:latin typeface="宋体" panose="02010600030101010101" pitchFamily="2" charset="-122"/>
                        <a:ea typeface="宋体" panose="02010600030101010101" pitchFamily="2"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067435">
                <a:tc>
                  <a:txBody>
                    <a:bodyPr/>
                    <a:p>
                      <a:pPr marL="546100" indent="0" algn="ctr">
                        <a:lnSpc>
                          <a:spcPts val="1600"/>
                        </a:lnSpc>
                        <a:spcBef>
                          <a:spcPct val="0"/>
                        </a:spcBef>
                        <a:spcAft>
                          <a:spcPct val="0"/>
                        </a:spcAft>
                      </a:pPr>
                      <a:r>
                        <a:rPr lang="en-US" altLang="zh-CN" sz="1100">
                          <a:latin typeface="Times New Roman" panose="02020603050405020304"/>
                          <a:ea typeface="Times New Roman" panose="02020603050405020304"/>
                        </a:rPr>
                        <a:t>2</a:t>
                      </a:r>
                      <a:endParaRPr lang="en-US" altLang="zh-CN" sz="1100">
                        <a:latin typeface="Times New Roman" panose="02020603050405020304"/>
                        <a:ea typeface="Times New Roman" panose="020206030504050203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546100" indent="0" algn="ctr">
                        <a:lnSpc>
                          <a:spcPts val="1600"/>
                        </a:lnSpc>
                        <a:spcBef>
                          <a:spcPct val="0"/>
                        </a:spcBef>
                        <a:spcAft>
                          <a:spcPct val="0"/>
                        </a:spcAft>
                      </a:pPr>
                      <a:r>
                        <a:rPr lang="zh-CN" sz="1100">
                          <a:latin typeface="宋体" panose="02010600030101010101" pitchFamily="2" charset="-122"/>
                          <a:ea typeface="宋体" panose="02010600030101010101" pitchFamily="2" charset="-122"/>
                        </a:rPr>
                        <a:t>资料购置费</a:t>
                      </a:r>
                      <a:endParaRPr lang="zh-CN" sz="1100">
                        <a:latin typeface="宋体" panose="02010600030101010101" pitchFamily="2" charset="-122"/>
                        <a:ea typeface="宋体" panose="02010600030101010101" pitchFamily="2"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546100" indent="0" algn="ctr">
                        <a:lnSpc>
                          <a:spcPts val="1600"/>
                        </a:lnSpc>
                        <a:spcBef>
                          <a:spcPct val="0"/>
                        </a:spcBef>
                        <a:spcAft>
                          <a:spcPct val="0"/>
                        </a:spcAft>
                      </a:pPr>
                      <a:r>
                        <a:rPr lang="en-US" altLang="zh-CN" sz="1100">
                          <a:latin typeface="Times New Roman" panose="02020603050405020304"/>
                          <a:ea typeface="Times New Roman" panose="02020603050405020304"/>
                        </a:rPr>
                        <a:t>1500</a:t>
                      </a:r>
                      <a:endParaRPr lang="en-US" altLang="zh-CN" sz="1100">
                        <a:latin typeface="Times New Roman" panose="02020603050405020304"/>
                        <a:ea typeface="Times New Roman" panose="020206030504050203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546100" indent="200025" algn="just">
                        <a:lnSpc>
                          <a:spcPts val="1600"/>
                        </a:lnSpc>
                        <a:spcBef>
                          <a:spcPct val="0"/>
                        </a:spcBef>
                        <a:spcAft>
                          <a:spcPct val="0"/>
                        </a:spcAft>
                      </a:pPr>
                      <a:r>
                        <a:rPr lang="zh-CN" sz="1000">
                          <a:latin typeface="宋体" panose="02010600030101010101" pitchFamily="2" charset="-122"/>
                          <a:ea typeface="宋体" panose="02010600030101010101" pitchFamily="2" charset="-122"/>
                        </a:rPr>
                        <a:t>铝材，摄像头等</a:t>
                      </a:r>
                      <a:endParaRPr lang="zh-CN" sz="1000">
                        <a:latin typeface="宋体" panose="02010600030101010101" pitchFamily="2" charset="-122"/>
                        <a:ea typeface="宋体" panose="02010600030101010101" pitchFamily="2"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067435">
                <a:tc>
                  <a:txBody>
                    <a:bodyPr/>
                    <a:p>
                      <a:pPr marL="546100" indent="0" algn="ctr">
                        <a:lnSpc>
                          <a:spcPts val="1600"/>
                        </a:lnSpc>
                        <a:spcBef>
                          <a:spcPct val="0"/>
                        </a:spcBef>
                        <a:spcAft>
                          <a:spcPct val="0"/>
                        </a:spcAft>
                      </a:pPr>
                      <a:r>
                        <a:rPr lang="en-US" altLang="zh-CN" sz="1100">
                          <a:latin typeface="Times New Roman" panose="02020603050405020304"/>
                          <a:ea typeface="Times New Roman" panose="02020603050405020304"/>
                        </a:rPr>
                        <a:t>3</a:t>
                      </a:r>
                      <a:endParaRPr lang="en-US" altLang="zh-CN" sz="1100">
                        <a:latin typeface="Times New Roman" panose="02020603050405020304"/>
                        <a:ea typeface="Times New Roman" panose="020206030504050203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546100" indent="0" algn="ctr">
                        <a:lnSpc>
                          <a:spcPts val="1600"/>
                        </a:lnSpc>
                        <a:spcBef>
                          <a:spcPct val="0"/>
                        </a:spcBef>
                        <a:spcAft>
                          <a:spcPct val="0"/>
                        </a:spcAft>
                      </a:pPr>
                      <a:r>
                        <a:rPr lang="zh-CN" sz="1100">
                          <a:latin typeface="宋体" panose="02010600030101010101" pitchFamily="2" charset="-122"/>
                          <a:ea typeface="宋体" panose="02010600030101010101" pitchFamily="2" charset="-122"/>
                        </a:rPr>
                        <a:t>试验原料费</a:t>
                      </a:r>
                      <a:endParaRPr lang="zh-CN" sz="1100">
                        <a:latin typeface="宋体" panose="02010600030101010101" pitchFamily="2" charset="-122"/>
                        <a:ea typeface="宋体" panose="02010600030101010101" pitchFamily="2"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546100" indent="0" algn="ctr">
                        <a:lnSpc>
                          <a:spcPts val="1600"/>
                        </a:lnSpc>
                        <a:spcBef>
                          <a:spcPct val="0"/>
                        </a:spcBef>
                        <a:spcAft>
                          <a:spcPct val="0"/>
                        </a:spcAft>
                      </a:pPr>
                      <a:r>
                        <a:rPr lang="en-US" altLang="zh-CN" sz="1100">
                          <a:latin typeface="Times New Roman" panose="02020603050405020304"/>
                          <a:ea typeface="Times New Roman" panose="02020603050405020304"/>
                        </a:rPr>
                        <a:t>100</a:t>
                      </a:r>
                      <a:endParaRPr lang="en-US" altLang="zh-CN" sz="1100">
                        <a:latin typeface="Times New Roman" panose="02020603050405020304"/>
                        <a:ea typeface="Times New Roman" panose="020206030504050203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66675" indent="266700" algn="just">
                        <a:lnSpc>
                          <a:spcPts val="1600"/>
                        </a:lnSpc>
                        <a:spcBef>
                          <a:spcPct val="0"/>
                        </a:spcBef>
                        <a:spcAft>
                          <a:spcPct val="0"/>
                        </a:spcAft>
                      </a:pPr>
                      <a:r>
                        <a:rPr lang="zh-CN" sz="1000">
                          <a:latin typeface="宋体" panose="02010600030101010101" pitchFamily="2" charset="-122"/>
                          <a:ea typeface="宋体" panose="02010600030101010101" pitchFamily="2" charset="-122"/>
                        </a:rPr>
                        <a:t>垃圾原物</a:t>
                      </a:r>
                      <a:endParaRPr lang="zh-CN" sz="1000">
                        <a:latin typeface="宋体" panose="02010600030101010101" pitchFamily="2" charset="-122"/>
                        <a:ea typeface="宋体" panose="02010600030101010101" pitchFamily="2"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40715">
                <a:tc>
                  <a:txBody>
                    <a:bodyPr/>
                    <a:p>
                      <a:pPr marL="546100" indent="0" algn="ctr">
                        <a:lnSpc>
                          <a:spcPts val="1600"/>
                        </a:lnSpc>
                        <a:spcBef>
                          <a:spcPct val="0"/>
                        </a:spcBef>
                        <a:spcAft>
                          <a:spcPct val="0"/>
                        </a:spcAft>
                      </a:pPr>
                      <a:r>
                        <a:rPr lang="en-US" altLang="zh-CN" sz="1100">
                          <a:latin typeface="Times New Roman" panose="02020603050405020304"/>
                          <a:ea typeface="Times New Roman" panose="02020603050405020304"/>
                        </a:rPr>
                        <a:t>4</a:t>
                      </a:r>
                      <a:endParaRPr lang="en-US" altLang="zh-CN" sz="1100">
                        <a:latin typeface="Times New Roman" panose="02020603050405020304"/>
                        <a:ea typeface="Times New Roman" panose="020206030504050203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546100" indent="0" algn="ctr">
                        <a:lnSpc>
                          <a:spcPts val="1600"/>
                        </a:lnSpc>
                        <a:spcBef>
                          <a:spcPct val="0"/>
                        </a:spcBef>
                        <a:spcAft>
                          <a:spcPct val="0"/>
                        </a:spcAft>
                      </a:pPr>
                      <a:r>
                        <a:rPr lang="zh-CN" sz="1100">
                          <a:latin typeface="宋体" panose="02010600030101010101" pitchFamily="2" charset="-122"/>
                          <a:ea typeface="宋体" panose="02010600030101010101" pitchFamily="2" charset="-122"/>
                        </a:rPr>
                        <a:t>耗材费</a:t>
                      </a:r>
                      <a:endParaRPr lang="zh-CN" sz="1100">
                        <a:latin typeface="宋体" panose="02010600030101010101" pitchFamily="2" charset="-122"/>
                        <a:ea typeface="宋体" panose="02010600030101010101" pitchFamily="2"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546100" indent="0" algn="ctr">
                        <a:lnSpc>
                          <a:spcPts val="1600"/>
                        </a:lnSpc>
                        <a:spcBef>
                          <a:spcPct val="0"/>
                        </a:spcBef>
                        <a:spcAft>
                          <a:spcPct val="0"/>
                        </a:spcAft>
                      </a:pPr>
                      <a:r>
                        <a:rPr lang="en-US" altLang="zh-CN" sz="1100">
                          <a:latin typeface="Times New Roman" panose="02020603050405020304"/>
                          <a:ea typeface="Times New Roman" panose="02020603050405020304"/>
                        </a:rPr>
                        <a:t>100</a:t>
                      </a:r>
                      <a:endParaRPr lang="en-US" altLang="zh-CN" sz="1100">
                        <a:latin typeface="Times New Roman" panose="02020603050405020304"/>
                        <a:ea typeface="Times New Roman" panose="020206030504050203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400050" indent="0" algn="just">
                        <a:lnSpc>
                          <a:spcPts val="1600"/>
                        </a:lnSpc>
                        <a:spcBef>
                          <a:spcPct val="0"/>
                        </a:spcBef>
                        <a:spcAft>
                          <a:spcPct val="0"/>
                        </a:spcAft>
                      </a:pPr>
                      <a:r>
                        <a:rPr lang="en-US" altLang="zh-CN" sz="1000">
                          <a:latin typeface="Times New Roman" panose="02020603050405020304"/>
                          <a:ea typeface="Times New Roman" panose="02020603050405020304"/>
                        </a:rPr>
                        <a:t>3d</a:t>
                      </a:r>
                      <a:r>
                        <a:rPr lang="zh-CN" sz="1000">
                          <a:latin typeface="宋体" panose="02010600030101010101" pitchFamily="2" charset="-122"/>
                          <a:ea typeface="宋体" panose="02010600030101010101" pitchFamily="2" charset="-122"/>
                        </a:rPr>
                        <a:t>打印</a:t>
                      </a:r>
                      <a:endParaRPr lang="zh-CN" sz="1000">
                        <a:latin typeface="宋体" panose="02010600030101010101" pitchFamily="2" charset="-122"/>
                        <a:ea typeface="宋体" panose="02010600030101010101" pitchFamily="2"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40080">
                <a:tc>
                  <a:txBody>
                    <a:bodyPr/>
                    <a:p>
                      <a:pPr marL="546100" indent="0" algn="ctr">
                        <a:lnSpc>
                          <a:spcPts val="1600"/>
                        </a:lnSpc>
                        <a:spcBef>
                          <a:spcPct val="0"/>
                        </a:spcBef>
                        <a:spcAft>
                          <a:spcPct val="0"/>
                        </a:spcAft>
                      </a:pPr>
                      <a:r>
                        <a:rPr lang="en-US" altLang="zh-CN" sz="1100">
                          <a:latin typeface="Times New Roman" panose="02020603050405020304"/>
                          <a:ea typeface="Times New Roman" panose="02020603050405020304"/>
                        </a:rPr>
                        <a:t>5</a:t>
                      </a:r>
                      <a:endParaRPr lang="en-US" altLang="zh-CN" sz="1100">
                        <a:latin typeface="Times New Roman" panose="02020603050405020304"/>
                        <a:ea typeface="Times New Roman" panose="020206030504050203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546100" indent="0" algn="ctr">
                        <a:lnSpc>
                          <a:spcPts val="1600"/>
                        </a:lnSpc>
                        <a:spcBef>
                          <a:spcPct val="0"/>
                        </a:spcBef>
                        <a:spcAft>
                          <a:spcPct val="0"/>
                        </a:spcAft>
                      </a:pPr>
                      <a:r>
                        <a:rPr lang="zh-CN" sz="1100">
                          <a:latin typeface="宋体" panose="02010600030101010101" pitchFamily="2" charset="-122"/>
                          <a:ea typeface="宋体" panose="02010600030101010101" pitchFamily="2" charset="-122"/>
                        </a:rPr>
                        <a:t>印刷费</a:t>
                      </a:r>
                      <a:endParaRPr lang="zh-CN" sz="1100">
                        <a:latin typeface="宋体" panose="02010600030101010101" pitchFamily="2" charset="-122"/>
                        <a:ea typeface="宋体" panose="02010600030101010101" pitchFamily="2"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546100" indent="0" algn="ctr">
                        <a:lnSpc>
                          <a:spcPts val="1600"/>
                        </a:lnSpc>
                        <a:spcBef>
                          <a:spcPct val="0"/>
                        </a:spcBef>
                        <a:spcAft>
                          <a:spcPct val="0"/>
                        </a:spcAft>
                      </a:pPr>
                      <a:r>
                        <a:rPr lang="en-US" altLang="zh-CN" sz="1100">
                          <a:latin typeface="Times New Roman" panose="02020603050405020304"/>
                          <a:ea typeface="Times New Roman" panose="02020603050405020304"/>
                        </a:rPr>
                        <a:t>0</a:t>
                      </a:r>
                      <a:endParaRPr lang="en-US" altLang="zh-CN" sz="1100">
                        <a:latin typeface="Times New Roman" panose="02020603050405020304"/>
                        <a:ea typeface="Times New Roman" panose="020206030504050203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66675" indent="-66675" algn="just">
                        <a:lnSpc>
                          <a:spcPts val="1600"/>
                        </a:lnSpc>
                        <a:spcBef>
                          <a:spcPct val="0"/>
                        </a:spcBef>
                        <a:spcAft>
                          <a:spcPct val="0"/>
                        </a:spcAft>
                      </a:pPr>
                      <a:r>
                        <a:rPr lang="en-US" altLang="zh-CN" sz="1000">
                          <a:latin typeface="宋体" panose="02010600030101010101" pitchFamily="2" charset="-122"/>
                          <a:ea typeface="宋体" panose="02010600030101010101" pitchFamily="2" charset="-122"/>
                        </a:rPr>
                        <a:t> </a:t>
                      </a:r>
                      <a:endParaRPr lang="en-US" altLang="zh-CN" sz="1000">
                        <a:latin typeface="宋体" panose="02010600030101010101" pitchFamily="2" charset="-122"/>
                        <a:ea typeface="宋体" panose="02010600030101010101" pitchFamily="2"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27355">
                <a:tc>
                  <a:txBody>
                    <a:bodyPr/>
                    <a:p>
                      <a:pPr marL="546100" indent="0" algn="ctr">
                        <a:lnSpc>
                          <a:spcPts val="1600"/>
                        </a:lnSpc>
                        <a:spcBef>
                          <a:spcPct val="0"/>
                        </a:spcBef>
                        <a:spcAft>
                          <a:spcPct val="0"/>
                        </a:spcAft>
                      </a:pPr>
                      <a:r>
                        <a:rPr lang="zh-CN" sz="1100">
                          <a:latin typeface="宋体" panose="02010600030101010101" pitchFamily="2" charset="-122"/>
                          <a:ea typeface="宋体" panose="02010600030101010101" pitchFamily="2" charset="-122"/>
                        </a:rPr>
                        <a:t>合计</a:t>
                      </a:r>
                      <a:endParaRPr lang="zh-CN" sz="1100">
                        <a:latin typeface="宋体" panose="02010600030101010101" pitchFamily="2" charset="-122"/>
                        <a:ea typeface="宋体" panose="02010600030101010101" pitchFamily="2"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gridSpan="3">
                  <a:txBody>
                    <a:bodyPr/>
                    <a:p>
                      <a:pPr marL="546100" indent="1143000">
                        <a:lnSpc>
                          <a:spcPts val="1600"/>
                        </a:lnSpc>
                        <a:spcBef>
                          <a:spcPct val="0"/>
                        </a:spcBef>
                        <a:spcAft>
                          <a:spcPct val="0"/>
                        </a:spcAft>
                      </a:pPr>
                      <a:endParaRPr sz="1100">
                        <a:latin typeface="Times New Roman" panose="02020603050405020304"/>
                        <a:ea typeface="Times New Roman" panose="02020603050405020304"/>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hMerge="1">
                  <a:tcP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tcPr>
                </a:tc>
                <a:tc hMerge="1">
                  <a:tcPr>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949495" y="1521416"/>
            <a:ext cx="738664" cy="3434235"/>
          </a:xfrm>
          <a:prstGeom prst="rect">
            <a:avLst/>
          </a:prstGeom>
          <a:noFill/>
        </p:spPr>
        <p:txBody>
          <a:bodyPr vert="eaVert" wrap="square" rtlCol="0">
            <a:spAutoFit/>
          </a:bodyPr>
          <a:lstStyle/>
          <a:p>
            <a:r>
              <a:rPr lang="zh-CN" altLang="en-US" sz="3600" b="1" dirty="0">
                <a:solidFill>
                  <a:schemeClr val="accent1">
                    <a:lumMod val="50000"/>
                  </a:schemeClr>
                </a:solidFill>
                <a:latin typeface="+mn-ea"/>
                <a:cs typeface="+mj-cs"/>
              </a:rPr>
              <a:t>尚待完善的方面</a:t>
            </a:r>
            <a:endParaRPr lang="zh-CN" altLang="en-US" sz="3600" b="1" dirty="0">
              <a:solidFill>
                <a:schemeClr val="accent1">
                  <a:lumMod val="50000"/>
                </a:schemeClr>
              </a:solidFill>
              <a:latin typeface="+mn-ea"/>
              <a:cs typeface="+mj-cs"/>
            </a:endParaRPr>
          </a:p>
        </p:txBody>
      </p:sp>
      <p:sp>
        <p:nvSpPr>
          <p:cNvPr id="10" name="文本框 9"/>
          <p:cNvSpPr txBox="1"/>
          <p:nvPr/>
        </p:nvSpPr>
        <p:spPr>
          <a:xfrm>
            <a:off x="2218525" y="2638368"/>
            <a:ext cx="7754950" cy="1569660"/>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t>四个亚克力板构成的垃圾桶，投掷垃圾方案的完善以及试验机械方案的合理性。</a:t>
            </a:r>
            <a:endParaRPr lang="en-US" altLang="zh-CN" sz="2400" dirty="0"/>
          </a:p>
          <a:p>
            <a:pPr marL="285750" indent="-285750">
              <a:buFont typeface="Arial" panose="020B0604020202020204" pitchFamily="34" charset="0"/>
              <a:buChar char="•"/>
            </a:pPr>
            <a:r>
              <a:rPr lang="zh-CN" altLang="en-US" sz="2400" dirty="0"/>
              <a:t>识别装置和单片机的通信。</a:t>
            </a:r>
            <a:endParaRPr lang="en-US" altLang="zh-CN" sz="2400" dirty="0"/>
          </a:p>
          <a:p>
            <a:pPr marL="285750" indent="-285750">
              <a:buFont typeface="Arial" panose="020B0604020202020204" pitchFamily="34" charset="0"/>
              <a:buChar char="•"/>
            </a:pPr>
            <a:r>
              <a:rPr lang="zh-CN" altLang="en-US" sz="2400" dirty="0"/>
              <a:t>红外模块和显示屏的代码以及控制代码的整合，封装。</a:t>
            </a:r>
            <a:endParaRPr lang="zh-CN" alt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236" y="0"/>
            <a:ext cx="12192000" cy="6858000"/>
            <a:chOff x="0" y="0"/>
            <a:chExt cx="12192000" cy="6858000"/>
          </a:xfrm>
        </p:grpSpPr>
        <p:sp>
          <p:nvSpPr>
            <p:cNvPr id="2" name="矩形 1"/>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任意多边形: 形状 19"/>
          <p:cNvSpPr/>
          <p:nvPr/>
        </p:nvSpPr>
        <p:spPr>
          <a:xfrm flipH="1">
            <a:off x="7226970" y="841022"/>
            <a:ext cx="3774669" cy="789270"/>
          </a:xfrm>
          <a:custGeom>
            <a:avLst/>
            <a:gdLst>
              <a:gd name="connsiteX0" fmla="*/ 0 w 7382577"/>
              <a:gd name="connsiteY0" fmla="*/ 1106905 h 2492943"/>
              <a:gd name="connsiteX1" fmla="*/ 1126156 w 7382577"/>
              <a:gd name="connsiteY1" fmla="*/ 1106905 h 2492943"/>
              <a:gd name="connsiteX2" fmla="*/ 1260909 w 7382577"/>
              <a:gd name="connsiteY2" fmla="*/ 1925053 h 2492943"/>
              <a:gd name="connsiteX3" fmla="*/ 1742172 w 7382577"/>
              <a:gd name="connsiteY3" fmla="*/ 0 h 2492943"/>
              <a:gd name="connsiteX4" fmla="*/ 2088682 w 7382577"/>
              <a:gd name="connsiteY4" fmla="*/ 2492943 h 2492943"/>
              <a:gd name="connsiteX5" fmla="*/ 2444817 w 7382577"/>
              <a:gd name="connsiteY5" fmla="*/ 1097280 h 2492943"/>
              <a:gd name="connsiteX6" fmla="*/ 7382577 w 7382577"/>
              <a:gd name="connsiteY6" fmla="*/ 1097280 h 249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2577" h="2492943">
                <a:moveTo>
                  <a:pt x="0" y="1106905"/>
                </a:moveTo>
                <a:lnTo>
                  <a:pt x="1126156" y="1106905"/>
                </a:lnTo>
                <a:lnTo>
                  <a:pt x="1260909" y="1925053"/>
                </a:lnTo>
                <a:lnTo>
                  <a:pt x="1742172" y="0"/>
                </a:lnTo>
                <a:lnTo>
                  <a:pt x="2088682" y="2492943"/>
                </a:lnTo>
                <a:lnTo>
                  <a:pt x="2444817" y="1097280"/>
                </a:lnTo>
                <a:lnTo>
                  <a:pt x="7382577" y="1097280"/>
                </a:lnTo>
              </a:path>
            </a:pathLst>
          </a:custGeom>
          <a:noFill/>
          <a:ln w="19050">
            <a:solidFill>
              <a:srgbClr val="223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 name="文本框 8"/>
          <p:cNvSpPr txBox="1"/>
          <p:nvPr/>
        </p:nvSpPr>
        <p:spPr>
          <a:xfrm>
            <a:off x="3767933" y="533549"/>
            <a:ext cx="4656134" cy="1013034"/>
          </a:xfrm>
          <a:prstGeom prst="rect">
            <a:avLst/>
          </a:prstGeom>
          <a:noFill/>
        </p:spPr>
        <p:txBody>
          <a:bodyPr wrap="square" rtlCol="0">
            <a:spAutoFit/>
          </a:bodyPr>
          <a:lstStyle/>
          <a:p>
            <a:pPr algn="ctr">
              <a:lnSpc>
                <a:spcPct val="150000"/>
              </a:lnSpc>
            </a:pPr>
            <a:r>
              <a:rPr lang="zh-CN" altLang="en-US" sz="44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目录</a:t>
            </a:r>
            <a:endParaRPr lang="zh-CN" altLang="en-US" sz="44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9" name="任意多边形: 形状 18"/>
          <p:cNvSpPr/>
          <p:nvPr/>
        </p:nvSpPr>
        <p:spPr>
          <a:xfrm>
            <a:off x="1278558" y="841022"/>
            <a:ext cx="3774669" cy="789270"/>
          </a:xfrm>
          <a:custGeom>
            <a:avLst/>
            <a:gdLst>
              <a:gd name="connsiteX0" fmla="*/ 0 w 7382577"/>
              <a:gd name="connsiteY0" fmla="*/ 1106905 h 2492943"/>
              <a:gd name="connsiteX1" fmla="*/ 1126156 w 7382577"/>
              <a:gd name="connsiteY1" fmla="*/ 1106905 h 2492943"/>
              <a:gd name="connsiteX2" fmla="*/ 1260909 w 7382577"/>
              <a:gd name="connsiteY2" fmla="*/ 1925053 h 2492943"/>
              <a:gd name="connsiteX3" fmla="*/ 1742172 w 7382577"/>
              <a:gd name="connsiteY3" fmla="*/ 0 h 2492943"/>
              <a:gd name="connsiteX4" fmla="*/ 2088682 w 7382577"/>
              <a:gd name="connsiteY4" fmla="*/ 2492943 h 2492943"/>
              <a:gd name="connsiteX5" fmla="*/ 2444817 w 7382577"/>
              <a:gd name="connsiteY5" fmla="*/ 1097280 h 2492943"/>
              <a:gd name="connsiteX6" fmla="*/ 7382577 w 7382577"/>
              <a:gd name="connsiteY6" fmla="*/ 1097280 h 249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2577" h="2492943">
                <a:moveTo>
                  <a:pt x="0" y="1106905"/>
                </a:moveTo>
                <a:lnTo>
                  <a:pt x="1126156" y="1106905"/>
                </a:lnTo>
                <a:lnTo>
                  <a:pt x="1260909" y="1925053"/>
                </a:lnTo>
                <a:lnTo>
                  <a:pt x="1742172" y="0"/>
                </a:lnTo>
                <a:lnTo>
                  <a:pt x="2088682" y="2492943"/>
                </a:lnTo>
                <a:lnTo>
                  <a:pt x="2444817" y="1097280"/>
                </a:lnTo>
                <a:lnTo>
                  <a:pt x="7382577" y="1097280"/>
                </a:lnTo>
              </a:path>
            </a:pathLst>
          </a:custGeom>
          <a:noFill/>
          <a:ln w="19050">
            <a:solidFill>
              <a:srgbClr val="223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 name="文本框 3"/>
          <p:cNvSpPr txBox="1"/>
          <p:nvPr>
            <p:custDataLst>
              <p:tags r:id="rId1"/>
            </p:custDataLst>
          </p:nvPr>
        </p:nvSpPr>
        <p:spPr>
          <a:xfrm>
            <a:off x="3611895" y="2000503"/>
            <a:ext cx="2425566" cy="461665"/>
          </a:xfrm>
          <a:prstGeom prst="rect">
            <a:avLst/>
          </a:prstGeom>
          <a:noFill/>
        </p:spPr>
        <p:txBody>
          <a:bodyPr wrap="square" rtlCol="0">
            <a:spAutoFit/>
          </a:bodyPr>
          <a:lstStyle/>
          <a:p>
            <a:r>
              <a:rPr lang="zh-CN" altLang="en-US" sz="2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项目简介</a:t>
            </a:r>
            <a:endParaRPr lang="zh-CN" altLang="en-US" sz="2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8" name="文本框 7"/>
          <p:cNvSpPr txBox="1"/>
          <p:nvPr>
            <p:custDataLst>
              <p:tags r:id="rId2"/>
            </p:custDataLst>
          </p:nvPr>
        </p:nvSpPr>
        <p:spPr>
          <a:xfrm>
            <a:off x="7863192" y="1968258"/>
            <a:ext cx="1415772" cy="461665"/>
          </a:xfrm>
          <a:prstGeom prst="rect">
            <a:avLst/>
          </a:prstGeom>
          <a:noFill/>
        </p:spPr>
        <p:txBody>
          <a:bodyPr wrap="none" rtlCol="0">
            <a:spAutoFit/>
          </a:bodyPr>
          <a:lstStyle/>
          <a:p>
            <a:r>
              <a:rPr lang="zh-CN" altLang="en-US" sz="2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技术方案</a:t>
            </a:r>
            <a:endParaRPr lang="zh-CN" altLang="en-US" sz="2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1" name="文本框 10"/>
          <p:cNvSpPr txBox="1"/>
          <p:nvPr>
            <p:custDataLst>
              <p:tags r:id="rId3"/>
            </p:custDataLst>
          </p:nvPr>
        </p:nvSpPr>
        <p:spPr>
          <a:xfrm>
            <a:off x="3611847" y="2915018"/>
            <a:ext cx="2002055" cy="461665"/>
          </a:xfrm>
          <a:prstGeom prst="rect">
            <a:avLst/>
          </a:prstGeom>
          <a:noFill/>
        </p:spPr>
        <p:txBody>
          <a:bodyPr wrap="square" rtlCol="0">
            <a:spAutoFit/>
          </a:bodyPr>
          <a:lstStyle/>
          <a:p>
            <a:r>
              <a:rPr lang="zh-CN" altLang="en-US" sz="2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现有基础</a:t>
            </a:r>
            <a:endParaRPr lang="zh-CN" altLang="en-US" sz="2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3" name="文本框 12"/>
          <p:cNvSpPr txBox="1"/>
          <p:nvPr>
            <p:custDataLst>
              <p:tags r:id="rId4"/>
            </p:custDataLst>
          </p:nvPr>
        </p:nvSpPr>
        <p:spPr>
          <a:xfrm>
            <a:off x="7863302" y="2948162"/>
            <a:ext cx="1415772" cy="461665"/>
          </a:xfrm>
          <a:prstGeom prst="rect">
            <a:avLst/>
          </a:prstGeom>
          <a:noFill/>
        </p:spPr>
        <p:txBody>
          <a:bodyPr wrap="none" rtlCol="0">
            <a:spAutoFit/>
          </a:bodyPr>
          <a:lstStyle/>
          <a:p>
            <a:r>
              <a:rPr lang="zh-CN" altLang="en-US" sz="2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现有成果</a:t>
            </a:r>
            <a:endParaRPr lang="zh-CN" altLang="en-US" sz="2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4" name="文本框 13"/>
          <p:cNvSpPr txBox="1"/>
          <p:nvPr/>
        </p:nvSpPr>
        <p:spPr>
          <a:xfrm>
            <a:off x="8620773" y="2876905"/>
            <a:ext cx="184731" cy="646331"/>
          </a:xfrm>
          <a:prstGeom prst="rect">
            <a:avLst/>
          </a:prstGeom>
          <a:noFill/>
        </p:spPr>
        <p:txBody>
          <a:bodyPr wrap="none" rtlCol="0">
            <a:spAutoFit/>
          </a:bodyPr>
          <a:lstStyle/>
          <a:p>
            <a:pPr algn="ctr"/>
            <a:endParaRPr lang="zh-CN" altLang="en-US" sz="3600" dirty="0">
              <a:ln w="15875">
                <a:solidFill>
                  <a:srgbClr val="223770"/>
                </a:solidFill>
              </a:ln>
              <a:noFill/>
              <a:latin typeface="Arial Black" panose="020B0A04020102020204" pitchFamily="34" charset="0"/>
            </a:endParaRPr>
          </a:p>
        </p:txBody>
      </p:sp>
      <p:sp>
        <p:nvSpPr>
          <p:cNvPr id="15" name="文本框 14"/>
          <p:cNvSpPr txBox="1"/>
          <p:nvPr/>
        </p:nvSpPr>
        <p:spPr>
          <a:xfrm>
            <a:off x="8999168" y="2967335"/>
            <a:ext cx="184731" cy="461665"/>
          </a:xfrm>
          <a:prstGeom prst="rect">
            <a:avLst/>
          </a:prstGeom>
          <a:noFill/>
        </p:spPr>
        <p:txBody>
          <a:bodyPr wrap="none" rtlCol="0">
            <a:spAutoFit/>
          </a:bodyPr>
          <a:lstStyle/>
          <a:p>
            <a:endParaRPr lang="zh-CN" altLang="en-US" sz="2400" dirty="0">
              <a:solidFill>
                <a:schemeClr val="tx1">
                  <a:lumMod val="50000"/>
                  <a:lumOff val="50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24" name="图片占位符 4"/>
          <p:cNvPicPr>
            <a:picLocks noChangeAspect="1"/>
          </p:cNvPicPr>
          <p:nvPr>
            <p:custDataLst>
              <p:tags r:id="rId5"/>
            </p:custDataLst>
          </p:nvPr>
        </p:nvPicPr>
        <p:blipFill rotWithShape="1">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t="33916" b="31543"/>
          <a:stretch>
            <a:fillRect/>
          </a:stretch>
        </p:blipFill>
        <p:spPr>
          <a:xfrm>
            <a:off x="240631" y="3970116"/>
            <a:ext cx="11705187" cy="2695379"/>
          </a:xfrm>
          <a:prstGeom prst="rect">
            <a:avLst/>
          </a:prstGeom>
        </p:spPr>
      </p:pic>
      <p:grpSp>
        <p:nvGrpSpPr>
          <p:cNvPr id="25" name="组合 24"/>
          <p:cNvGrpSpPr/>
          <p:nvPr>
            <p:custDataLst>
              <p:tags r:id="rId8"/>
            </p:custDataLst>
          </p:nvPr>
        </p:nvGrpSpPr>
        <p:grpSpPr bwMode="auto">
          <a:xfrm>
            <a:off x="2681831" y="1867797"/>
            <a:ext cx="606425" cy="606425"/>
            <a:chOff x="2627784" y="1701415"/>
            <a:chExt cx="605681" cy="605681"/>
          </a:xfrm>
        </p:grpSpPr>
        <p:sp>
          <p:nvSpPr>
            <p:cNvPr id="26" name="椭圆 25"/>
            <p:cNvSpPr/>
            <p:nvPr>
              <p:custDataLst>
                <p:tags r:id="rId9"/>
              </p:custDataLst>
            </p:nvPr>
          </p:nvSpPr>
          <p:spPr>
            <a:xfrm>
              <a:off x="2627784" y="1701415"/>
              <a:ext cx="605681" cy="60568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b="1">
                <a:solidFill>
                  <a:schemeClr val="tx1">
                    <a:lumMod val="65000"/>
                    <a:lumOff val="35000"/>
                  </a:schemeClr>
                </a:solidFill>
              </a:endParaRPr>
            </a:p>
          </p:txBody>
        </p:sp>
        <p:grpSp>
          <p:nvGrpSpPr>
            <p:cNvPr id="27" name="Group 27"/>
            <p:cNvGrpSpPr>
              <a:grpSpLocks noChangeAspect="1"/>
            </p:cNvGrpSpPr>
            <p:nvPr/>
          </p:nvGrpSpPr>
          <p:grpSpPr bwMode="auto">
            <a:xfrm>
              <a:off x="2754994" y="1831401"/>
              <a:ext cx="351260" cy="345708"/>
              <a:chOff x="-2952" y="-1157"/>
              <a:chExt cx="3605" cy="3548"/>
            </a:xfrm>
          </p:grpSpPr>
          <p:sp>
            <p:nvSpPr>
              <p:cNvPr id="28" name="Freeform 28"/>
              <p:cNvSpPr/>
              <p:nvPr>
                <p:custDataLst>
                  <p:tags r:id="rId10"/>
                </p:custDataLst>
              </p:nvPr>
            </p:nvSpPr>
            <p:spPr bwMode="auto">
              <a:xfrm>
                <a:off x="-1015" y="806"/>
                <a:ext cx="574" cy="550"/>
              </a:xfrm>
              <a:custGeom>
                <a:avLst/>
                <a:gdLst>
                  <a:gd name="T0" fmla="*/ 2388 w 243"/>
                  <a:gd name="T1" fmla="*/ 998 h 233"/>
                  <a:gd name="T2" fmla="*/ 2265 w 243"/>
                  <a:gd name="T3" fmla="*/ 987 h 233"/>
                  <a:gd name="T4" fmla="*/ 2031 w 243"/>
                  <a:gd name="T5" fmla="*/ 762 h 233"/>
                  <a:gd name="T6" fmla="*/ 1753 w 243"/>
                  <a:gd name="T7" fmla="*/ 840 h 233"/>
                  <a:gd name="T8" fmla="*/ 987 w 243"/>
                  <a:gd name="T9" fmla="*/ 118 h 233"/>
                  <a:gd name="T10" fmla="*/ 172 w 243"/>
                  <a:gd name="T11" fmla="*/ 987 h 233"/>
                  <a:gd name="T12" fmla="*/ 938 w 243"/>
                  <a:gd name="T13" fmla="*/ 1700 h 233"/>
                  <a:gd name="T14" fmla="*/ 909 w 243"/>
                  <a:gd name="T15" fmla="*/ 1973 h 233"/>
                  <a:gd name="T16" fmla="*/ 1134 w 243"/>
                  <a:gd name="T17" fmla="*/ 2183 h 233"/>
                  <a:gd name="T18" fmla="*/ 1160 w 243"/>
                  <a:gd name="T19" fmla="*/ 2313 h 233"/>
                  <a:gd name="T20" fmla="*/ 1975 w 243"/>
                  <a:gd name="T21" fmla="*/ 3064 h 233"/>
                  <a:gd name="T22" fmla="*/ 3203 w 243"/>
                  <a:gd name="T23" fmla="*/ 1749 h 233"/>
                  <a:gd name="T24" fmla="*/ 2388 w 243"/>
                  <a:gd name="T25" fmla="*/ 998 h 2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 name="Freeform 29"/>
              <p:cNvSpPr>
                <a:spLocks noEditPoints="1"/>
              </p:cNvSpPr>
              <p:nvPr>
                <p:custDataLst>
                  <p:tags r:id="rId11"/>
                </p:custDataLst>
              </p:nvPr>
            </p:nvSpPr>
            <p:spPr bwMode="auto">
              <a:xfrm>
                <a:off x="-741" y="1052"/>
                <a:ext cx="1394" cy="1339"/>
              </a:xfrm>
              <a:custGeom>
                <a:avLst/>
                <a:gdLst>
                  <a:gd name="T0" fmla="*/ 5051 w 590"/>
                  <a:gd name="T1" fmla="*/ 7283 h 567"/>
                  <a:gd name="T2" fmla="*/ 262 w 590"/>
                  <a:gd name="T3" fmla="*/ 2883 h 567"/>
                  <a:gd name="T4" fmla="*/ 262 w 590"/>
                  <a:gd name="T5" fmla="*/ 2883 h 567"/>
                  <a:gd name="T6" fmla="*/ 28 w 590"/>
                  <a:gd name="T7" fmla="*/ 2215 h 567"/>
                  <a:gd name="T8" fmla="*/ 28 w 590"/>
                  <a:gd name="T9" fmla="*/ 2215 h 567"/>
                  <a:gd name="T10" fmla="*/ 291 w 590"/>
                  <a:gd name="T11" fmla="*/ 1528 h 567"/>
                  <a:gd name="T12" fmla="*/ 291 w 590"/>
                  <a:gd name="T13" fmla="*/ 1528 h 567"/>
                  <a:gd name="T14" fmla="*/ 737 w 590"/>
                  <a:gd name="T15" fmla="*/ 975 h 567"/>
                  <a:gd name="T16" fmla="*/ 737 w 590"/>
                  <a:gd name="T17" fmla="*/ 975 h 567"/>
                  <a:gd name="T18" fmla="*/ 1810 w 590"/>
                  <a:gd name="T19" fmla="*/ 106 h 567"/>
                  <a:gd name="T20" fmla="*/ 1810 w 590"/>
                  <a:gd name="T21" fmla="*/ 106 h 567"/>
                  <a:gd name="T22" fmla="*/ 2306 w 590"/>
                  <a:gd name="T23" fmla="*/ 12 h 567"/>
                  <a:gd name="T24" fmla="*/ 2306 w 590"/>
                  <a:gd name="T25" fmla="*/ 12 h 567"/>
                  <a:gd name="T26" fmla="*/ 2757 w 590"/>
                  <a:gd name="T27" fmla="*/ 213 h 567"/>
                  <a:gd name="T28" fmla="*/ 2757 w 590"/>
                  <a:gd name="T29" fmla="*/ 213 h 567"/>
                  <a:gd name="T30" fmla="*/ 7558 w 590"/>
                  <a:gd name="T31" fmla="*/ 4624 h 567"/>
                  <a:gd name="T32" fmla="*/ 7558 w 590"/>
                  <a:gd name="T33" fmla="*/ 4624 h 567"/>
                  <a:gd name="T34" fmla="*/ 7558 w 590"/>
                  <a:gd name="T35" fmla="*/ 4624 h 567"/>
                  <a:gd name="T36" fmla="*/ 7771 w 590"/>
                  <a:gd name="T37" fmla="*/ 5186 h 567"/>
                  <a:gd name="T38" fmla="*/ 7771 w 590"/>
                  <a:gd name="T39" fmla="*/ 5186 h 567"/>
                  <a:gd name="T40" fmla="*/ 7665 w 590"/>
                  <a:gd name="T41" fmla="*/ 5533 h 567"/>
                  <a:gd name="T42" fmla="*/ 7665 w 590"/>
                  <a:gd name="T43" fmla="*/ 5533 h 567"/>
                  <a:gd name="T44" fmla="*/ 7530 w 590"/>
                  <a:gd name="T45" fmla="*/ 5727 h 567"/>
                  <a:gd name="T46" fmla="*/ 7530 w 590"/>
                  <a:gd name="T47" fmla="*/ 5727 h 567"/>
                  <a:gd name="T48" fmla="*/ 7213 w 590"/>
                  <a:gd name="T49" fmla="*/ 6135 h 567"/>
                  <a:gd name="T50" fmla="*/ 7213 w 590"/>
                  <a:gd name="T51" fmla="*/ 6135 h 567"/>
                  <a:gd name="T52" fmla="*/ 6398 w 590"/>
                  <a:gd name="T53" fmla="*/ 6993 h 567"/>
                  <a:gd name="T54" fmla="*/ 6398 w 590"/>
                  <a:gd name="T55" fmla="*/ 6993 h 567"/>
                  <a:gd name="T56" fmla="*/ 5829 w 590"/>
                  <a:gd name="T57" fmla="*/ 7401 h 567"/>
                  <a:gd name="T58" fmla="*/ 5829 w 590"/>
                  <a:gd name="T59" fmla="*/ 7401 h 567"/>
                  <a:gd name="T60" fmla="*/ 5460 w 590"/>
                  <a:gd name="T61" fmla="*/ 7455 h 567"/>
                  <a:gd name="T62" fmla="*/ 5460 w 590"/>
                  <a:gd name="T63" fmla="*/ 7455 h 567"/>
                  <a:gd name="T64" fmla="*/ 5460 w 590"/>
                  <a:gd name="T65" fmla="*/ 7455 h 567"/>
                  <a:gd name="T66" fmla="*/ 5460 w 590"/>
                  <a:gd name="T67" fmla="*/ 7455 h 567"/>
                  <a:gd name="T68" fmla="*/ 5051 w 590"/>
                  <a:gd name="T69" fmla="*/ 7283 h 567"/>
                  <a:gd name="T70" fmla="*/ 5567 w 590"/>
                  <a:gd name="T71" fmla="*/ 5979 h 567"/>
                  <a:gd name="T72" fmla="*/ 5604 w 590"/>
                  <a:gd name="T73" fmla="*/ 5951 h 567"/>
                  <a:gd name="T74" fmla="*/ 5604 w 590"/>
                  <a:gd name="T75" fmla="*/ 5951 h 567"/>
                  <a:gd name="T76" fmla="*/ 6280 w 590"/>
                  <a:gd name="T77" fmla="*/ 5231 h 567"/>
                  <a:gd name="T78" fmla="*/ 6280 w 590"/>
                  <a:gd name="T79" fmla="*/ 5231 h 567"/>
                  <a:gd name="T80" fmla="*/ 6280 w 590"/>
                  <a:gd name="T81" fmla="*/ 5214 h 567"/>
                  <a:gd name="T82" fmla="*/ 6280 w 590"/>
                  <a:gd name="T83" fmla="*/ 5214 h 567"/>
                  <a:gd name="T84" fmla="*/ 2150 w 590"/>
                  <a:gd name="T85" fmla="*/ 1422 h 567"/>
                  <a:gd name="T86" fmla="*/ 2150 w 590"/>
                  <a:gd name="T87" fmla="*/ 1422 h 567"/>
                  <a:gd name="T88" fmla="*/ 2072 w 590"/>
                  <a:gd name="T89" fmla="*/ 1490 h 567"/>
                  <a:gd name="T90" fmla="*/ 2072 w 590"/>
                  <a:gd name="T91" fmla="*/ 1490 h 567"/>
                  <a:gd name="T92" fmla="*/ 1479 w 590"/>
                  <a:gd name="T93" fmla="*/ 2109 h 567"/>
                  <a:gd name="T94" fmla="*/ 1479 w 590"/>
                  <a:gd name="T95" fmla="*/ 2109 h 567"/>
                  <a:gd name="T96" fmla="*/ 1422 w 590"/>
                  <a:gd name="T97" fmla="*/ 2175 h 567"/>
                  <a:gd name="T98" fmla="*/ 1422 w 590"/>
                  <a:gd name="T99" fmla="*/ 2175 h 567"/>
                  <a:gd name="T100" fmla="*/ 5567 w 590"/>
                  <a:gd name="T101" fmla="*/ 5979 h 56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90" h="567">
                    <a:moveTo>
                      <a:pt x="383" y="553"/>
                    </a:moveTo>
                    <a:cubicBezTo>
                      <a:pt x="374" y="544"/>
                      <a:pt x="31" y="229"/>
                      <a:pt x="20" y="219"/>
                    </a:cubicBezTo>
                    <a:cubicBezTo>
                      <a:pt x="20" y="219"/>
                      <a:pt x="20" y="219"/>
                      <a:pt x="20" y="219"/>
                    </a:cubicBezTo>
                    <a:cubicBezTo>
                      <a:pt x="4" y="204"/>
                      <a:pt x="0" y="181"/>
                      <a:pt x="2" y="168"/>
                    </a:cubicBezTo>
                    <a:cubicBezTo>
                      <a:pt x="2" y="168"/>
                      <a:pt x="2" y="168"/>
                      <a:pt x="2" y="168"/>
                    </a:cubicBezTo>
                    <a:cubicBezTo>
                      <a:pt x="4" y="144"/>
                      <a:pt x="13" y="131"/>
                      <a:pt x="22" y="116"/>
                    </a:cubicBezTo>
                    <a:cubicBezTo>
                      <a:pt x="22" y="116"/>
                      <a:pt x="22" y="116"/>
                      <a:pt x="22" y="116"/>
                    </a:cubicBezTo>
                    <a:cubicBezTo>
                      <a:pt x="32" y="101"/>
                      <a:pt x="43" y="87"/>
                      <a:pt x="56" y="74"/>
                    </a:cubicBezTo>
                    <a:cubicBezTo>
                      <a:pt x="56" y="74"/>
                      <a:pt x="56" y="74"/>
                      <a:pt x="56" y="74"/>
                    </a:cubicBezTo>
                    <a:cubicBezTo>
                      <a:pt x="82" y="46"/>
                      <a:pt x="108" y="23"/>
                      <a:pt x="137" y="8"/>
                    </a:cubicBezTo>
                    <a:cubicBezTo>
                      <a:pt x="137" y="8"/>
                      <a:pt x="137" y="8"/>
                      <a:pt x="137" y="8"/>
                    </a:cubicBezTo>
                    <a:cubicBezTo>
                      <a:pt x="147" y="4"/>
                      <a:pt x="157" y="0"/>
                      <a:pt x="175" y="1"/>
                    </a:cubicBezTo>
                    <a:cubicBezTo>
                      <a:pt x="175" y="1"/>
                      <a:pt x="175" y="1"/>
                      <a:pt x="175" y="1"/>
                    </a:cubicBezTo>
                    <a:cubicBezTo>
                      <a:pt x="185" y="2"/>
                      <a:pt x="199" y="6"/>
                      <a:pt x="209" y="16"/>
                    </a:cubicBezTo>
                    <a:cubicBezTo>
                      <a:pt x="209" y="16"/>
                      <a:pt x="209" y="16"/>
                      <a:pt x="209" y="16"/>
                    </a:cubicBezTo>
                    <a:cubicBezTo>
                      <a:pt x="218" y="25"/>
                      <a:pt x="556" y="335"/>
                      <a:pt x="573" y="351"/>
                    </a:cubicBezTo>
                    <a:cubicBezTo>
                      <a:pt x="573" y="351"/>
                      <a:pt x="573" y="351"/>
                      <a:pt x="573" y="351"/>
                    </a:cubicBezTo>
                    <a:cubicBezTo>
                      <a:pt x="573" y="351"/>
                      <a:pt x="573" y="351"/>
                      <a:pt x="573" y="351"/>
                    </a:cubicBezTo>
                    <a:cubicBezTo>
                      <a:pt x="589" y="367"/>
                      <a:pt x="590" y="386"/>
                      <a:pt x="589" y="394"/>
                    </a:cubicBezTo>
                    <a:cubicBezTo>
                      <a:pt x="589" y="394"/>
                      <a:pt x="589" y="394"/>
                      <a:pt x="589" y="394"/>
                    </a:cubicBezTo>
                    <a:cubicBezTo>
                      <a:pt x="587" y="409"/>
                      <a:pt x="583" y="414"/>
                      <a:pt x="581" y="420"/>
                    </a:cubicBezTo>
                    <a:cubicBezTo>
                      <a:pt x="581" y="420"/>
                      <a:pt x="581" y="420"/>
                      <a:pt x="581" y="420"/>
                    </a:cubicBezTo>
                    <a:cubicBezTo>
                      <a:pt x="578" y="425"/>
                      <a:pt x="575" y="430"/>
                      <a:pt x="571" y="435"/>
                    </a:cubicBezTo>
                    <a:cubicBezTo>
                      <a:pt x="571" y="435"/>
                      <a:pt x="571" y="435"/>
                      <a:pt x="571" y="435"/>
                    </a:cubicBezTo>
                    <a:cubicBezTo>
                      <a:pt x="564" y="445"/>
                      <a:pt x="556" y="455"/>
                      <a:pt x="547" y="466"/>
                    </a:cubicBezTo>
                    <a:cubicBezTo>
                      <a:pt x="547" y="466"/>
                      <a:pt x="547" y="466"/>
                      <a:pt x="547" y="466"/>
                    </a:cubicBezTo>
                    <a:cubicBezTo>
                      <a:pt x="528" y="488"/>
                      <a:pt x="506" y="512"/>
                      <a:pt x="485" y="531"/>
                    </a:cubicBezTo>
                    <a:cubicBezTo>
                      <a:pt x="485" y="531"/>
                      <a:pt x="485" y="531"/>
                      <a:pt x="485" y="531"/>
                    </a:cubicBezTo>
                    <a:cubicBezTo>
                      <a:pt x="471" y="543"/>
                      <a:pt x="461" y="553"/>
                      <a:pt x="442" y="562"/>
                    </a:cubicBezTo>
                    <a:cubicBezTo>
                      <a:pt x="442" y="562"/>
                      <a:pt x="442" y="562"/>
                      <a:pt x="442" y="562"/>
                    </a:cubicBezTo>
                    <a:cubicBezTo>
                      <a:pt x="436" y="564"/>
                      <a:pt x="429" y="567"/>
                      <a:pt x="414" y="566"/>
                    </a:cubicBezTo>
                    <a:cubicBezTo>
                      <a:pt x="414" y="566"/>
                      <a:pt x="414" y="566"/>
                      <a:pt x="414" y="566"/>
                    </a:cubicBezTo>
                    <a:cubicBezTo>
                      <a:pt x="414" y="566"/>
                      <a:pt x="414" y="566"/>
                      <a:pt x="414" y="566"/>
                    </a:cubicBezTo>
                    <a:cubicBezTo>
                      <a:pt x="414" y="566"/>
                      <a:pt x="414" y="566"/>
                      <a:pt x="414" y="566"/>
                    </a:cubicBezTo>
                    <a:cubicBezTo>
                      <a:pt x="406" y="566"/>
                      <a:pt x="394" y="562"/>
                      <a:pt x="383" y="553"/>
                    </a:cubicBezTo>
                    <a:close/>
                    <a:moveTo>
                      <a:pt x="422" y="454"/>
                    </a:moveTo>
                    <a:cubicBezTo>
                      <a:pt x="423" y="453"/>
                      <a:pt x="424" y="453"/>
                      <a:pt x="425" y="452"/>
                    </a:cubicBezTo>
                    <a:cubicBezTo>
                      <a:pt x="425" y="452"/>
                      <a:pt x="425" y="452"/>
                      <a:pt x="425" y="452"/>
                    </a:cubicBezTo>
                    <a:cubicBezTo>
                      <a:pt x="441" y="436"/>
                      <a:pt x="461" y="415"/>
                      <a:pt x="476" y="397"/>
                    </a:cubicBezTo>
                    <a:cubicBezTo>
                      <a:pt x="476" y="397"/>
                      <a:pt x="476" y="397"/>
                      <a:pt x="476" y="397"/>
                    </a:cubicBezTo>
                    <a:cubicBezTo>
                      <a:pt x="476" y="397"/>
                      <a:pt x="476" y="397"/>
                      <a:pt x="476" y="396"/>
                    </a:cubicBezTo>
                    <a:cubicBezTo>
                      <a:pt x="476" y="396"/>
                      <a:pt x="476" y="396"/>
                      <a:pt x="476" y="396"/>
                    </a:cubicBezTo>
                    <a:cubicBezTo>
                      <a:pt x="388" y="313"/>
                      <a:pt x="241" y="181"/>
                      <a:pt x="163" y="108"/>
                    </a:cubicBezTo>
                    <a:cubicBezTo>
                      <a:pt x="163" y="108"/>
                      <a:pt x="163" y="108"/>
                      <a:pt x="163" y="108"/>
                    </a:cubicBezTo>
                    <a:cubicBezTo>
                      <a:pt x="161" y="110"/>
                      <a:pt x="159" y="112"/>
                      <a:pt x="157" y="113"/>
                    </a:cubicBezTo>
                    <a:cubicBezTo>
                      <a:pt x="157" y="113"/>
                      <a:pt x="157" y="113"/>
                      <a:pt x="157" y="113"/>
                    </a:cubicBezTo>
                    <a:cubicBezTo>
                      <a:pt x="142" y="126"/>
                      <a:pt x="124" y="145"/>
                      <a:pt x="112" y="160"/>
                    </a:cubicBezTo>
                    <a:cubicBezTo>
                      <a:pt x="112" y="160"/>
                      <a:pt x="112" y="160"/>
                      <a:pt x="112" y="160"/>
                    </a:cubicBezTo>
                    <a:cubicBezTo>
                      <a:pt x="110" y="162"/>
                      <a:pt x="109" y="164"/>
                      <a:pt x="108" y="165"/>
                    </a:cubicBezTo>
                    <a:cubicBezTo>
                      <a:pt x="108" y="165"/>
                      <a:pt x="108" y="165"/>
                      <a:pt x="108" y="165"/>
                    </a:cubicBezTo>
                    <a:cubicBezTo>
                      <a:pt x="185" y="237"/>
                      <a:pt x="335" y="373"/>
                      <a:pt x="422" y="4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Freeform 30"/>
              <p:cNvSpPr>
                <a:spLocks noEditPoints="1"/>
              </p:cNvSpPr>
              <p:nvPr>
                <p:custDataLst>
                  <p:tags r:id="rId12"/>
                </p:custDataLst>
              </p:nvPr>
            </p:nvSpPr>
            <p:spPr bwMode="auto">
              <a:xfrm>
                <a:off x="-2952" y="-1157"/>
                <a:ext cx="2488" cy="2492"/>
              </a:xfrm>
              <a:custGeom>
                <a:avLst/>
                <a:gdLst>
                  <a:gd name="T0" fmla="*/ 6358 w 1053"/>
                  <a:gd name="T1" fmla="*/ 13731 h 1055"/>
                  <a:gd name="T2" fmla="*/ 2334 w 1053"/>
                  <a:gd name="T3" fmla="*/ 11940 h 1055"/>
                  <a:gd name="T4" fmla="*/ 2334 w 1053"/>
                  <a:gd name="T5" fmla="*/ 11940 h 1055"/>
                  <a:gd name="T6" fmla="*/ 172 w 1053"/>
                  <a:gd name="T7" fmla="*/ 6366 h 1055"/>
                  <a:gd name="T8" fmla="*/ 172 w 1053"/>
                  <a:gd name="T9" fmla="*/ 6366 h 1055"/>
                  <a:gd name="T10" fmla="*/ 1954 w 1053"/>
                  <a:gd name="T11" fmla="*/ 2331 h 1055"/>
                  <a:gd name="T12" fmla="*/ 1954 w 1053"/>
                  <a:gd name="T13" fmla="*/ 2331 h 1055"/>
                  <a:gd name="T14" fmla="*/ 1954 w 1053"/>
                  <a:gd name="T15" fmla="*/ 2331 h 1055"/>
                  <a:gd name="T16" fmla="*/ 7530 w 1053"/>
                  <a:gd name="T17" fmla="*/ 172 h 1055"/>
                  <a:gd name="T18" fmla="*/ 7530 w 1053"/>
                  <a:gd name="T19" fmla="*/ 172 h 1055"/>
                  <a:gd name="T20" fmla="*/ 11568 w 1053"/>
                  <a:gd name="T21" fmla="*/ 1953 h 1055"/>
                  <a:gd name="T22" fmla="*/ 11568 w 1053"/>
                  <a:gd name="T23" fmla="*/ 1953 h 1055"/>
                  <a:gd name="T24" fmla="*/ 13716 w 1053"/>
                  <a:gd name="T25" fmla="*/ 7537 h 1055"/>
                  <a:gd name="T26" fmla="*/ 13716 w 1053"/>
                  <a:gd name="T27" fmla="*/ 7537 h 1055"/>
                  <a:gd name="T28" fmla="*/ 11937 w 1053"/>
                  <a:gd name="T29" fmla="*/ 11572 h 1055"/>
                  <a:gd name="T30" fmla="*/ 11937 w 1053"/>
                  <a:gd name="T31" fmla="*/ 11572 h 1055"/>
                  <a:gd name="T32" fmla="*/ 6370 w 1053"/>
                  <a:gd name="T33" fmla="*/ 13731 h 1055"/>
                  <a:gd name="T34" fmla="*/ 6370 w 1053"/>
                  <a:gd name="T35" fmla="*/ 13731 h 1055"/>
                  <a:gd name="T36" fmla="*/ 6358 w 1053"/>
                  <a:gd name="T37" fmla="*/ 13731 h 1055"/>
                  <a:gd name="T38" fmla="*/ 2913 w 1053"/>
                  <a:gd name="T39" fmla="*/ 3215 h 1055"/>
                  <a:gd name="T40" fmla="*/ 2913 w 1053"/>
                  <a:gd name="T41" fmla="*/ 3215 h 1055"/>
                  <a:gd name="T42" fmla="*/ 1479 w 1053"/>
                  <a:gd name="T43" fmla="*/ 6472 h 1055"/>
                  <a:gd name="T44" fmla="*/ 1479 w 1053"/>
                  <a:gd name="T45" fmla="*/ 6472 h 1055"/>
                  <a:gd name="T46" fmla="*/ 3220 w 1053"/>
                  <a:gd name="T47" fmla="*/ 10991 h 1055"/>
                  <a:gd name="T48" fmla="*/ 3220 w 1053"/>
                  <a:gd name="T49" fmla="*/ 10991 h 1055"/>
                  <a:gd name="T50" fmla="*/ 6476 w 1053"/>
                  <a:gd name="T51" fmla="*/ 12425 h 1055"/>
                  <a:gd name="T52" fmla="*/ 6476 w 1053"/>
                  <a:gd name="T53" fmla="*/ 12425 h 1055"/>
                  <a:gd name="T54" fmla="*/ 10987 w 1053"/>
                  <a:gd name="T55" fmla="*/ 10674 h 1055"/>
                  <a:gd name="T56" fmla="*/ 10987 w 1053"/>
                  <a:gd name="T57" fmla="*/ 10674 h 1055"/>
                  <a:gd name="T58" fmla="*/ 12428 w 1053"/>
                  <a:gd name="T59" fmla="*/ 7422 h 1055"/>
                  <a:gd name="T60" fmla="*/ 12428 w 1053"/>
                  <a:gd name="T61" fmla="*/ 7422 h 1055"/>
                  <a:gd name="T62" fmla="*/ 10684 w 1053"/>
                  <a:gd name="T63" fmla="*/ 2912 h 1055"/>
                  <a:gd name="T64" fmla="*/ 10684 w 1053"/>
                  <a:gd name="T65" fmla="*/ 2912 h 1055"/>
                  <a:gd name="T66" fmla="*/ 7424 w 1053"/>
                  <a:gd name="T67" fmla="*/ 1462 h 1055"/>
                  <a:gd name="T68" fmla="*/ 7424 w 1053"/>
                  <a:gd name="T69" fmla="*/ 1462 h 1055"/>
                  <a:gd name="T70" fmla="*/ 2913 w 1053"/>
                  <a:gd name="T71" fmla="*/ 3215 h 1055"/>
                  <a:gd name="T72" fmla="*/ 2913 w 1053"/>
                  <a:gd name="T73" fmla="*/ 3215 h 105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053" h="1055">
                    <a:moveTo>
                      <a:pt x="482" y="1042"/>
                    </a:moveTo>
                    <a:cubicBezTo>
                      <a:pt x="372" y="1032"/>
                      <a:pt x="264" y="987"/>
                      <a:pt x="177" y="906"/>
                    </a:cubicBezTo>
                    <a:cubicBezTo>
                      <a:pt x="177" y="906"/>
                      <a:pt x="177" y="906"/>
                      <a:pt x="177" y="906"/>
                    </a:cubicBezTo>
                    <a:cubicBezTo>
                      <a:pt x="55" y="794"/>
                      <a:pt x="0" y="636"/>
                      <a:pt x="13" y="483"/>
                    </a:cubicBezTo>
                    <a:cubicBezTo>
                      <a:pt x="13" y="483"/>
                      <a:pt x="13" y="483"/>
                      <a:pt x="13" y="483"/>
                    </a:cubicBezTo>
                    <a:cubicBezTo>
                      <a:pt x="23" y="373"/>
                      <a:pt x="68" y="264"/>
                      <a:pt x="148" y="177"/>
                    </a:cubicBezTo>
                    <a:cubicBezTo>
                      <a:pt x="148" y="177"/>
                      <a:pt x="148" y="177"/>
                      <a:pt x="148" y="177"/>
                    </a:cubicBezTo>
                    <a:cubicBezTo>
                      <a:pt x="148" y="177"/>
                      <a:pt x="148" y="177"/>
                      <a:pt x="148" y="177"/>
                    </a:cubicBezTo>
                    <a:cubicBezTo>
                      <a:pt x="261" y="55"/>
                      <a:pt x="418" y="0"/>
                      <a:pt x="571" y="13"/>
                    </a:cubicBezTo>
                    <a:cubicBezTo>
                      <a:pt x="571" y="13"/>
                      <a:pt x="571" y="13"/>
                      <a:pt x="571" y="13"/>
                    </a:cubicBezTo>
                    <a:cubicBezTo>
                      <a:pt x="681" y="22"/>
                      <a:pt x="789" y="67"/>
                      <a:pt x="877" y="148"/>
                    </a:cubicBezTo>
                    <a:cubicBezTo>
                      <a:pt x="877" y="148"/>
                      <a:pt x="877" y="148"/>
                      <a:pt x="877" y="148"/>
                    </a:cubicBezTo>
                    <a:cubicBezTo>
                      <a:pt x="998" y="261"/>
                      <a:pt x="1053" y="418"/>
                      <a:pt x="1040" y="572"/>
                    </a:cubicBezTo>
                    <a:cubicBezTo>
                      <a:pt x="1040" y="572"/>
                      <a:pt x="1040" y="572"/>
                      <a:pt x="1040" y="572"/>
                    </a:cubicBezTo>
                    <a:cubicBezTo>
                      <a:pt x="1031" y="682"/>
                      <a:pt x="986" y="790"/>
                      <a:pt x="905" y="878"/>
                    </a:cubicBezTo>
                    <a:cubicBezTo>
                      <a:pt x="905" y="878"/>
                      <a:pt x="905" y="878"/>
                      <a:pt x="905" y="878"/>
                    </a:cubicBezTo>
                    <a:cubicBezTo>
                      <a:pt x="793" y="999"/>
                      <a:pt x="635" y="1055"/>
                      <a:pt x="483" y="1042"/>
                    </a:cubicBezTo>
                    <a:cubicBezTo>
                      <a:pt x="483" y="1042"/>
                      <a:pt x="483" y="1042"/>
                      <a:pt x="483" y="1042"/>
                    </a:cubicBezTo>
                    <a:cubicBezTo>
                      <a:pt x="482" y="1042"/>
                      <a:pt x="482" y="1042"/>
                      <a:pt x="482" y="1042"/>
                    </a:cubicBezTo>
                    <a:close/>
                    <a:moveTo>
                      <a:pt x="221" y="244"/>
                    </a:moveTo>
                    <a:cubicBezTo>
                      <a:pt x="221" y="244"/>
                      <a:pt x="221" y="244"/>
                      <a:pt x="221" y="244"/>
                    </a:cubicBezTo>
                    <a:cubicBezTo>
                      <a:pt x="155" y="315"/>
                      <a:pt x="119" y="402"/>
                      <a:pt x="112" y="491"/>
                    </a:cubicBezTo>
                    <a:cubicBezTo>
                      <a:pt x="112" y="491"/>
                      <a:pt x="112" y="491"/>
                      <a:pt x="112" y="491"/>
                    </a:cubicBezTo>
                    <a:cubicBezTo>
                      <a:pt x="101" y="615"/>
                      <a:pt x="145" y="743"/>
                      <a:pt x="244" y="834"/>
                    </a:cubicBezTo>
                    <a:cubicBezTo>
                      <a:pt x="244" y="834"/>
                      <a:pt x="244" y="834"/>
                      <a:pt x="244" y="834"/>
                    </a:cubicBezTo>
                    <a:cubicBezTo>
                      <a:pt x="315" y="899"/>
                      <a:pt x="402" y="935"/>
                      <a:pt x="491" y="943"/>
                    </a:cubicBezTo>
                    <a:cubicBezTo>
                      <a:pt x="491" y="943"/>
                      <a:pt x="491" y="943"/>
                      <a:pt x="491" y="943"/>
                    </a:cubicBezTo>
                    <a:cubicBezTo>
                      <a:pt x="615" y="954"/>
                      <a:pt x="742" y="909"/>
                      <a:pt x="833" y="810"/>
                    </a:cubicBezTo>
                    <a:cubicBezTo>
                      <a:pt x="833" y="810"/>
                      <a:pt x="833" y="810"/>
                      <a:pt x="833" y="810"/>
                    </a:cubicBezTo>
                    <a:cubicBezTo>
                      <a:pt x="898" y="740"/>
                      <a:pt x="934" y="652"/>
                      <a:pt x="942" y="563"/>
                    </a:cubicBezTo>
                    <a:cubicBezTo>
                      <a:pt x="942" y="563"/>
                      <a:pt x="942" y="563"/>
                      <a:pt x="942" y="563"/>
                    </a:cubicBezTo>
                    <a:cubicBezTo>
                      <a:pt x="952" y="439"/>
                      <a:pt x="908" y="312"/>
                      <a:pt x="810" y="221"/>
                    </a:cubicBezTo>
                    <a:cubicBezTo>
                      <a:pt x="810" y="221"/>
                      <a:pt x="810" y="221"/>
                      <a:pt x="810" y="221"/>
                    </a:cubicBezTo>
                    <a:cubicBezTo>
                      <a:pt x="739" y="155"/>
                      <a:pt x="652" y="119"/>
                      <a:pt x="563" y="111"/>
                    </a:cubicBezTo>
                    <a:cubicBezTo>
                      <a:pt x="563" y="111"/>
                      <a:pt x="563" y="111"/>
                      <a:pt x="563" y="111"/>
                    </a:cubicBezTo>
                    <a:cubicBezTo>
                      <a:pt x="439" y="101"/>
                      <a:pt x="312" y="145"/>
                      <a:pt x="221" y="244"/>
                    </a:cubicBezTo>
                    <a:cubicBezTo>
                      <a:pt x="221" y="244"/>
                      <a:pt x="221" y="244"/>
                      <a:pt x="221" y="24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39" name="组合 38"/>
          <p:cNvGrpSpPr/>
          <p:nvPr>
            <p:custDataLst>
              <p:tags r:id="rId13"/>
            </p:custDataLst>
          </p:nvPr>
        </p:nvGrpSpPr>
        <p:grpSpPr bwMode="auto">
          <a:xfrm>
            <a:off x="6962783" y="1867332"/>
            <a:ext cx="604837" cy="606425"/>
            <a:chOff x="2636173" y="3306483"/>
            <a:chExt cx="605681" cy="605681"/>
          </a:xfrm>
        </p:grpSpPr>
        <p:sp>
          <p:nvSpPr>
            <p:cNvPr id="40" name="椭圆 39"/>
            <p:cNvSpPr/>
            <p:nvPr>
              <p:custDataLst>
                <p:tags r:id="rId14"/>
              </p:custDataLst>
            </p:nvPr>
          </p:nvSpPr>
          <p:spPr>
            <a:xfrm>
              <a:off x="2636173" y="3306483"/>
              <a:ext cx="605681" cy="60568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b="1">
                <a:solidFill>
                  <a:schemeClr val="tx1">
                    <a:lumMod val="65000"/>
                    <a:lumOff val="35000"/>
                  </a:schemeClr>
                </a:solidFill>
              </a:endParaRPr>
            </a:p>
          </p:txBody>
        </p:sp>
        <p:grpSp>
          <p:nvGrpSpPr>
            <p:cNvPr id="41" name="Group 35"/>
            <p:cNvGrpSpPr>
              <a:grpSpLocks noChangeAspect="1"/>
            </p:cNvGrpSpPr>
            <p:nvPr/>
          </p:nvGrpSpPr>
          <p:grpSpPr bwMode="auto">
            <a:xfrm>
              <a:off x="2768702" y="3443936"/>
              <a:ext cx="340622" cy="330774"/>
              <a:chOff x="-82" y="533"/>
              <a:chExt cx="1349" cy="1310"/>
            </a:xfrm>
          </p:grpSpPr>
          <p:sp>
            <p:nvSpPr>
              <p:cNvPr id="42" name="Freeform 36"/>
              <p:cNvSpPr>
                <a:spLocks noEditPoints="1"/>
              </p:cNvSpPr>
              <p:nvPr>
                <p:custDataLst>
                  <p:tags r:id="rId15"/>
                </p:custDataLst>
              </p:nvPr>
            </p:nvSpPr>
            <p:spPr bwMode="auto">
              <a:xfrm>
                <a:off x="-82" y="849"/>
                <a:ext cx="1072" cy="994"/>
              </a:xfrm>
              <a:custGeom>
                <a:avLst/>
                <a:gdLst>
                  <a:gd name="T0" fmla="*/ 2961 w 454"/>
                  <a:gd name="T1" fmla="*/ 0 h 421"/>
                  <a:gd name="T2" fmla="*/ 4002 w 454"/>
                  <a:gd name="T3" fmla="*/ 212 h 421"/>
                  <a:gd name="T4" fmla="*/ 5407 w 454"/>
                  <a:gd name="T5" fmla="*/ 3686 h 421"/>
                  <a:gd name="T6" fmla="*/ 2961 w 454"/>
                  <a:gd name="T7" fmla="*/ 5308 h 421"/>
                  <a:gd name="T8" fmla="*/ 2949 w 454"/>
                  <a:gd name="T9" fmla="*/ 5308 h 421"/>
                  <a:gd name="T10" fmla="*/ 2949 w 454"/>
                  <a:gd name="T11" fmla="*/ 5308 h 421"/>
                  <a:gd name="T12" fmla="*/ 2883 w 454"/>
                  <a:gd name="T13" fmla="*/ 5329 h 421"/>
                  <a:gd name="T14" fmla="*/ 1908 w 454"/>
                  <a:gd name="T15" fmla="*/ 5541 h 421"/>
                  <a:gd name="T16" fmla="*/ 1105 w 454"/>
                  <a:gd name="T17" fmla="*/ 5423 h 421"/>
                  <a:gd name="T18" fmla="*/ 1065 w 454"/>
                  <a:gd name="T19" fmla="*/ 5386 h 421"/>
                  <a:gd name="T20" fmla="*/ 1672 w 454"/>
                  <a:gd name="T21" fmla="*/ 5029 h 421"/>
                  <a:gd name="T22" fmla="*/ 1646 w 454"/>
                  <a:gd name="T23" fmla="*/ 4951 h 421"/>
                  <a:gd name="T24" fmla="*/ 524 w 454"/>
                  <a:gd name="T25" fmla="*/ 1617 h 421"/>
                  <a:gd name="T26" fmla="*/ 2961 w 454"/>
                  <a:gd name="T27" fmla="*/ 0 h 421"/>
                  <a:gd name="T28" fmla="*/ 2961 w 454"/>
                  <a:gd name="T29" fmla="*/ 279 h 421"/>
                  <a:gd name="T30" fmla="*/ 774 w 454"/>
                  <a:gd name="T31" fmla="*/ 1740 h 421"/>
                  <a:gd name="T32" fmla="*/ 1790 w 454"/>
                  <a:gd name="T33" fmla="*/ 4710 h 421"/>
                  <a:gd name="T34" fmla="*/ 1924 w 454"/>
                  <a:gd name="T35" fmla="*/ 5145 h 421"/>
                  <a:gd name="T36" fmla="*/ 1924 w 454"/>
                  <a:gd name="T37" fmla="*/ 5145 h 421"/>
                  <a:gd name="T38" fmla="*/ 1924 w 454"/>
                  <a:gd name="T39" fmla="*/ 5161 h 421"/>
                  <a:gd name="T40" fmla="*/ 1856 w 454"/>
                  <a:gd name="T41" fmla="*/ 5251 h 421"/>
                  <a:gd name="T42" fmla="*/ 1908 w 454"/>
                  <a:gd name="T43" fmla="*/ 5251 h 421"/>
                  <a:gd name="T44" fmla="*/ 2765 w 454"/>
                  <a:gd name="T45" fmla="*/ 5067 h 421"/>
                  <a:gd name="T46" fmla="*/ 2949 w 454"/>
                  <a:gd name="T47" fmla="*/ 5029 h 421"/>
                  <a:gd name="T48" fmla="*/ 2961 w 454"/>
                  <a:gd name="T49" fmla="*/ 5029 h 421"/>
                  <a:gd name="T50" fmla="*/ 5145 w 454"/>
                  <a:gd name="T51" fmla="*/ 3579 h 421"/>
                  <a:gd name="T52" fmla="*/ 3887 w 454"/>
                  <a:gd name="T53" fmla="*/ 475 h 421"/>
                  <a:gd name="T54" fmla="*/ 2961 w 454"/>
                  <a:gd name="T55" fmla="*/ 279 h 421"/>
                  <a:gd name="T56" fmla="*/ 2961 w 454"/>
                  <a:gd name="T57" fmla="*/ 279 h 42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54" h="421">
                    <a:moveTo>
                      <a:pt x="225" y="0"/>
                    </a:moveTo>
                    <a:cubicBezTo>
                      <a:pt x="252" y="0"/>
                      <a:pt x="278" y="5"/>
                      <a:pt x="304" y="16"/>
                    </a:cubicBezTo>
                    <a:cubicBezTo>
                      <a:pt x="406" y="59"/>
                      <a:pt x="454" y="177"/>
                      <a:pt x="411" y="280"/>
                    </a:cubicBezTo>
                    <a:cubicBezTo>
                      <a:pt x="379" y="357"/>
                      <a:pt x="304" y="403"/>
                      <a:pt x="225" y="403"/>
                    </a:cubicBezTo>
                    <a:cubicBezTo>
                      <a:pt x="225" y="403"/>
                      <a:pt x="225" y="403"/>
                      <a:pt x="224" y="403"/>
                    </a:cubicBezTo>
                    <a:cubicBezTo>
                      <a:pt x="224" y="403"/>
                      <a:pt x="224" y="403"/>
                      <a:pt x="224" y="403"/>
                    </a:cubicBezTo>
                    <a:cubicBezTo>
                      <a:pt x="223" y="403"/>
                      <a:pt x="221" y="404"/>
                      <a:pt x="219" y="405"/>
                    </a:cubicBezTo>
                    <a:cubicBezTo>
                      <a:pt x="194" y="417"/>
                      <a:pt x="168" y="421"/>
                      <a:pt x="145" y="421"/>
                    </a:cubicBezTo>
                    <a:cubicBezTo>
                      <a:pt x="118" y="421"/>
                      <a:pt x="95" y="416"/>
                      <a:pt x="84" y="412"/>
                    </a:cubicBezTo>
                    <a:cubicBezTo>
                      <a:pt x="81" y="411"/>
                      <a:pt x="79" y="409"/>
                      <a:pt x="81" y="409"/>
                    </a:cubicBezTo>
                    <a:cubicBezTo>
                      <a:pt x="111" y="406"/>
                      <a:pt x="123" y="389"/>
                      <a:pt x="127" y="382"/>
                    </a:cubicBezTo>
                    <a:cubicBezTo>
                      <a:pt x="128" y="379"/>
                      <a:pt x="126" y="377"/>
                      <a:pt x="125" y="376"/>
                    </a:cubicBezTo>
                    <a:cubicBezTo>
                      <a:pt x="38" y="327"/>
                      <a:pt x="0" y="218"/>
                      <a:pt x="40" y="123"/>
                    </a:cubicBezTo>
                    <a:cubicBezTo>
                      <a:pt x="72" y="46"/>
                      <a:pt x="147" y="0"/>
                      <a:pt x="225" y="0"/>
                    </a:cubicBezTo>
                    <a:moveTo>
                      <a:pt x="225" y="21"/>
                    </a:moveTo>
                    <a:cubicBezTo>
                      <a:pt x="153" y="21"/>
                      <a:pt x="88" y="65"/>
                      <a:pt x="59" y="132"/>
                    </a:cubicBezTo>
                    <a:cubicBezTo>
                      <a:pt x="24" y="215"/>
                      <a:pt x="57" y="313"/>
                      <a:pt x="136" y="358"/>
                    </a:cubicBezTo>
                    <a:cubicBezTo>
                      <a:pt x="147" y="365"/>
                      <a:pt x="152" y="379"/>
                      <a:pt x="146" y="391"/>
                    </a:cubicBezTo>
                    <a:cubicBezTo>
                      <a:pt x="146" y="391"/>
                      <a:pt x="146" y="391"/>
                      <a:pt x="146" y="391"/>
                    </a:cubicBezTo>
                    <a:cubicBezTo>
                      <a:pt x="146" y="392"/>
                      <a:pt x="146" y="392"/>
                      <a:pt x="146" y="392"/>
                    </a:cubicBezTo>
                    <a:cubicBezTo>
                      <a:pt x="144" y="394"/>
                      <a:pt x="143" y="396"/>
                      <a:pt x="141" y="399"/>
                    </a:cubicBezTo>
                    <a:cubicBezTo>
                      <a:pt x="142" y="399"/>
                      <a:pt x="143" y="399"/>
                      <a:pt x="145" y="399"/>
                    </a:cubicBezTo>
                    <a:cubicBezTo>
                      <a:pt x="169" y="399"/>
                      <a:pt x="191" y="394"/>
                      <a:pt x="210" y="385"/>
                    </a:cubicBezTo>
                    <a:cubicBezTo>
                      <a:pt x="214" y="383"/>
                      <a:pt x="219" y="382"/>
                      <a:pt x="224" y="382"/>
                    </a:cubicBezTo>
                    <a:cubicBezTo>
                      <a:pt x="225" y="382"/>
                      <a:pt x="225" y="382"/>
                      <a:pt x="225" y="382"/>
                    </a:cubicBezTo>
                    <a:cubicBezTo>
                      <a:pt x="298" y="382"/>
                      <a:pt x="363" y="339"/>
                      <a:pt x="391" y="272"/>
                    </a:cubicBezTo>
                    <a:cubicBezTo>
                      <a:pt x="430" y="180"/>
                      <a:pt x="387" y="74"/>
                      <a:pt x="295" y="36"/>
                    </a:cubicBezTo>
                    <a:cubicBezTo>
                      <a:pt x="273" y="26"/>
                      <a:pt x="249" y="21"/>
                      <a:pt x="225" y="21"/>
                    </a:cubicBezTo>
                    <a:cubicBezTo>
                      <a:pt x="225" y="21"/>
                      <a:pt x="225" y="21"/>
                      <a:pt x="225"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 name="Oval 37"/>
              <p:cNvSpPr>
                <a:spLocks noChangeArrowheads="1"/>
              </p:cNvSpPr>
              <p:nvPr>
                <p:custDataLst>
                  <p:tags r:id="rId16"/>
                </p:custDataLst>
              </p:nvPr>
            </p:nvSpPr>
            <p:spPr bwMode="auto">
              <a:xfrm>
                <a:off x="201" y="1291"/>
                <a:ext cx="121" cy="12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p>
            </p:txBody>
          </p:sp>
          <p:sp>
            <p:nvSpPr>
              <p:cNvPr id="44" name="Oval 38"/>
              <p:cNvSpPr>
                <a:spLocks noChangeArrowheads="1"/>
              </p:cNvSpPr>
              <p:nvPr>
                <p:custDataLst>
                  <p:tags r:id="rId17"/>
                </p:custDataLst>
              </p:nvPr>
            </p:nvSpPr>
            <p:spPr bwMode="auto">
              <a:xfrm>
                <a:off x="400" y="1291"/>
                <a:ext cx="118" cy="12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p>
            </p:txBody>
          </p:sp>
          <p:sp>
            <p:nvSpPr>
              <p:cNvPr id="45" name="Oval 39"/>
              <p:cNvSpPr>
                <a:spLocks noChangeArrowheads="1"/>
              </p:cNvSpPr>
              <p:nvPr>
                <p:custDataLst>
                  <p:tags r:id="rId18"/>
                </p:custDataLst>
              </p:nvPr>
            </p:nvSpPr>
            <p:spPr bwMode="auto">
              <a:xfrm>
                <a:off x="596" y="1291"/>
                <a:ext cx="118" cy="12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p>
            </p:txBody>
          </p:sp>
          <p:sp>
            <p:nvSpPr>
              <p:cNvPr id="46" name="Freeform 40"/>
              <p:cNvSpPr>
                <a:spLocks noEditPoints="1"/>
              </p:cNvSpPr>
              <p:nvPr>
                <p:custDataLst>
                  <p:tags r:id="rId19"/>
                </p:custDataLst>
              </p:nvPr>
            </p:nvSpPr>
            <p:spPr bwMode="auto">
              <a:xfrm>
                <a:off x="440" y="533"/>
                <a:ext cx="827" cy="909"/>
              </a:xfrm>
              <a:custGeom>
                <a:avLst/>
                <a:gdLst>
                  <a:gd name="T0" fmla="*/ 3195 w 350"/>
                  <a:gd name="T1" fmla="*/ 4604 h 385"/>
                  <a:gd name="T2" fmla="*/ 3204 w 350"/>
                  <a:gd name="T3" fmla="*/ 4554 h 385"/>
                  <a:gd name="T4" fmla="*/ 4170 w 350"/>
                  <a:gd name="T5" fmla="*/ 1700 h 385"/>
                  <a:gd name="T6" fmla="*/ 1189 w 350"/>
                  <a:gd name="T7" fmla="*/ 484 h 385"/>
                  <a:gd name="T8" fmla="*/ 0 w 350"/>
                  <a:gd name="T9" fmla="*/ 1646 h 385"/>
                  <a:gd name="T10" fmla="*/ 50 w 350"/>
                  <a:gd name="T11" fmla="*/ 1634 h 385"/>
                  <a:gd name="T12" fmla="*/ 1134 w 350"/>
                  <a:gd name="T13" fmla="*/ 1856 h 385"/>
                  <a:gd name="T14" fmla="*/ 1994 w 350"/>
                  <a:gd name="T15" fmla="*/ 2420 h 385"/>
                  <a:gd name="T16" fmla="*/ 2167 w 350"/>
                  <a:gd name="T17" fmla="*/ 2368 h 385"/>
                  <a:gd name="T18" fmla="*/ 2450 w 350"/>
                  <a:gd name="T19" fmla="*/ 2659 h 385"/>
                  <a:gd name="T20" fmla="*/ 2372 w 350"/>
                  <a:gd name="T21" fmla="*/ 2871 h 385"/>
                  <a:gd name="T22" fmla="*/ 2769 w 350"/>
                  <a:gd name="T23" fmla="*/ 5038 h 385"/>
                  <a:gd name="T24" fmla="*/ 3667 w 350"/>
                  <a:gd name="T25" fmla="*/ 4951 h 385"/>
                  <a:gd name="T26" fmla="*/ 3707 w 350"/>
                  <a:gd name="T27" fmla="*/ 4923 h 385"/>
                  <a:gd name="T28" fmla="*/ 3195 w 350"/>
                  <a:gd name="T29" fmla="*/ 4604 h 385"/>
                  <a:gd name="T30" fmla="*/ 2847 w 350"/>
                  <a:gd name="T31" fmla="*/ 2659 h 385"/>
                  <a:gd name="T32" fmla="*/ 3154 w 350"/>
                  <a:gd name="T33" fmla="*/ 2368 h 385"/>
                  <a:gd name="T34" fmla="*/ 3445 w 350"/>
                  <a:gd name="T35" fmla="*/ 2659 h 385"/>
                  <a:gd name="T36" fmla="*/ 3154 w 350"/>
                  <a:gd name="T37" fmla="*/ 2961 h 385"/>
                  <a:gd name="T38" fmla="*/ 2847 w 350"/>
                  <a:gd name="T39" fmla="*/ 2659 h 3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50" h="385">
                    <a:moveTo>
                      <a:pt x="242" y="350"/>
                    </a:moveTo>
                    <a:cubicBezTo>
                      <a:pt x="241" y="348"/>
                      <a:pt x="242" y="346"/>
                      <a:pt x="243" y="346"/>
                    </a:cubicBezTo>
                    <a:cubicBezTo>
                      <a:pt x="318" y="303"/>
                      <a:pt x="350" y="210"/>
                      <a:pt x="316" y="129"/>
                    </a:cubicBezTo>
                    <a:cubicBezTo>
                      <a:pt x="279" y="41"/>
                      <a:pt x="178" y="0"/>
                      <a:pt x="90" y="37"/>
                    </a:cubicBezTo>
                    <a:cubicBezTo>
                      <a:pt x="49" y="55"/>
                      <a:pt x="18" y="86"/>
                      <a:pt x="0" y="125"/>
                    </a:cubicBezTo>
                    <a:cubicBezTo>
                      <a:pt x="2" y="124"/>
                      <a:pt x="3" y="124"/>
                      <a:pt x="4" y="124"/>
                    </a:cubicBezTo>
                    <a:cubicBezTo>
                      <a:pt x="32" y="124"/>
                      <a:pt x="59" y="130"/>
                      <a:pt x="86" y="141"/>
                    </a:cubicBezTo>
                    <a:cubicBezTo>
                      <a:pt x="111" y="151"/>
                      <a:pt x="133" y="166"/>
                      <a:pt x="151" y="184"/>
                    </a:cubicBezTo>
                    <a:cubicBezTo>
                      <a:pt x="154" y="181"/>
                      <a:pt x="159" y="180"/>
                      <a:pt x="164" y="180"/>
                    </a:cubicBezTo>
                    <a:cubicBezTo>
                      <a:pt x="176" y="180"/>
                      <a:pt x="186" y="190"/>
                      <a:pt x="186" y="202"/>
                    </a:cubicBezTo>
                    <a:cubicBezTo>
                      <a:pt x="186" y="208"/>
                      <a:pt x="184" y="214"/>
                      <a:pt x="180" y="218"/>
                    </a:cubicBezTo>
                    <a:cubicBezTo>
                      <a:pt x="211" y="265"/>
                      <a:pt x="223" y="325"/>
                      <a:pt x="210" y="383"/>
                    </a:cubicBezTo>
                    <a:cubicBezTo>
                      <a:pt x="240" y="385"/>
                      <a:pt x="266" y="380"/>
                      <a:pt x="278" y="376"/>
                    </a:cubicBezTo>
                    <a:cubicBezTo>
                      <a:pt x="281" y="375"/>
                      <a:pt x="282" y="374"/>
                      <a:pt x="281" y="374"/>
                    </a:cubicBezTo>
                    <a:cubicBezTo>
                      <a:pt x="255" y="371"/>
                      <a:pt x="245" y="356"/>
                      <a:pt x="242" y="350"/>
                    </a:cubicBezTo>
                    <a:close/>
                    <a:moveTo>
                      <a:pt x="216" y="202"/>
                    </a:moveTo>
                    <a:cubicBezTo>
                      <a:pt x="216" y="190"/>
                      <a:pt x="226" y="180"/>
                      <a:pt x="239" y="180"/>
                    </a:cubicBezTo>
                    <a:cubicBezTo>
                      <a:pt x="251" y="180"/>
                      <a:pt x="261" y="190"/>
                      <a:pt x="261" y="202"/>
                    </a:cubicBezTo>
                    <a:cubicBezTo>
                      <a:pt x="261" y="215"/>
                      <a:pt x="251" y="225"/>
                      <a:pt x="239" y="225"/>
                    </a:cubicBezTo>
                    <a:cubicBezTo>
                      <a:pt x="226" y="225"/>
                      <a:pt x="216" y="215"/>
                      <a:pt x="216" y="20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47" name="组合 46"/>
          <p:cNvGrpSpPr/>
          <p:nvPr>
            <p:custDataLst>
              <p:tags r:id="rId20"/>
            </p:custDataLst>
          </p:nvPr>
        </p:nvGrpSpPr>
        <p:grpSpPr bwMode="auto">
          <a:xfrm>
            <a:off x="2681691" y="2823906"/>
            <a:ext cx="606425" cy="606425"/>
            <a:chOff x="2627784" y="4056377"/>
            <a:chExt cx="605681" cy="605681"/>
          </a:xfrm>
        </p:grpSpPr>
        <p:sp>
          <p:nvSpPr>
            <p:cNvPr id="48" name="椭圆 47"/>
            <p:cNvSpPr/>
            <p:nvPr>
              <p:custDataLst>
                <p:tags r:id="rId21"/>
              </p:custDataLst>
            </p:nvPr>
          </p:nvSpPr>
          <p:spPr>
            <a:xfrm>
              <a:off x="2627784" y="4056377"/>
              <a:ext cx="605681" cy="60568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b="1">
                <a:solidFill>
                  <a:schemeClr val="tx1">
                    <a:lumMod val="65000"/>
                    <a:lumOff val="35000"/>
                  </a:schemeClr>
                </a:solidFill>
              </a:endParaRPr>
            </a:p>
          </p:txBody>
        </p:sp>
        <p:grpSp>
          <p:nvGrpSpPr>
            <p:cNvPr id="49" name="Group 44"/>
            <p:cNvGrpSpPr>
              <a:grpSpLocks noChangeAspect="1"/>
            </p:cNvGrpSpPr>
            <p:nvPr/>
          </p:nvGrpSpPr>
          <p:grpSpPr bwMode="auto">
            <a:xfrm>
              <a:off x="2778843" y="4259646"/>
              <a:ext cx="303562" cy="304422"/>
              <a:chOff x="199" y="871"/>
              <a:chExt cx="707" cy="709"/>
            </a:xfrm>
          </p:grpSpPr>
          <p:sp>
            <p:nvSpPr>
              <p:cNvPr id="50" name="Freeform 45"/>
              <p:cNvSpPr>
                <a:spLocks noEditPoints="1"/>
              </p:cNvSpPr>
              <p:nvPr>
                <p:custDataLst>
                  <p:tags r:id="rId22"/>
                </p:custDataLst>
              </p:nvPr>
            </p:nvSpPr>
            <p:spPr bwMode="auto">
              <a:xfrm>
                <a:off x="240" y="1247"/>
                <a:ext cx="635" cy="333"/>
              </a:xfrm>
              <a:custGeom>
                <a:avLst/>
                <a:gdLst>
                  <a:gd name="T0" fmla="*/ 3539 w 269"/>
                  <a:gd name="T1" fmla="*/ 0 h 141"/>
                  <a:gd name="T2" fmla="*/ 3539 w 269"/>
                  <a:gd name="T3" fmla="*/ 1434 h 141"/>
                  <a:gd name="T4" fmla="*/ 3116 w 269"/>
                  <a:gd name="T5" fmla="*/ 1856 h 141"/>
                  <a:gd name="T6" fmla="*/ 423 w 269"/>
                  <a:gd name="T7" fmla="*/ 1856 h 141"/>
                  <a:gd name="T8" fmla="*/ 0 w 269"/>
                  <a:gd name="T9" fmla="*/ 1434 h 141"/>
                  <a:gd name="T10" fmla="*/ 0 w 269"/>
                  <a:gd name="T11" fmla="*/ 0 h 141"/>
                  <a:gd name="T12" fmla="*/ 3539 w 269"/>
                  <a:gd name="T13" fmla="*/ 0 h 141"/>
                  <a:gd name="T14" fmla="*/ 3354 w 269"/>
                  <a:gd name="T15" fmla="*/ 172 h 141"/>
                  <a:gd name="T16" fmla="*/ 184 w 269"/>
                  <a:gd name="T17" fmla="*/ 172 h 141"/>
                  <a:gd name="T18" fmla="*/ 184 w 269"/>
                  <a:gd name="T19" fmla="*/ 1422 h 141"/>
                  <a:gd name="T20" fmla="*/ 446 w 269"/>
                  <a:gd name="T21" fmla="*/ 1684 h 141"/>
                  <a:gd name="T22" fmla="*/ 3092 w 269"/>
                  <a:gd name="T23" fmla="*/ 1684 h 141"/>
                  <a:gd name="T24" fmla="*/ 3354 w 269"/>
                  <a:gd name="T25" fmla="*/ 1422 h 141"/>
                  <a:gd name="T26" fmla="*/ 3354 w 269"/>
                  <a:gd name="T27" fmla="*/ 172 h 1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69" h="141">
                    <a:moveTo>
                      <a:pt x="269" y="0"/>
                    </a:moveTo>
                    <a:cubicBezTo>
                      <a:pt x="269" y="109"/>
                      <a:pt x="269" y="109"/>
                      <a:pt x="269" y="109"/>
                    </a:cubicBezTo>
                    <a:cubicBezTo>
                      <a:pt x="269" y="127"/>
                      <a:pt x="254" y="141"/>
                      <a:pt x="237" y="141"/>
                    </a:cubicBezTo>
                    <a:cubicBezTo>
                      <a:pt x="32" y="141"/>
                      <a:pt x="32" y="141"/>
                      <a:pt x="32" y="141"/>
                    </a:cubicBezTo>
                    <a:cubicBezTo>
                      <a:pt x="15" y="141"/>
                      <a:pt x="0" y="127"/>
                      <a:pt x="0" y="109"/>
                    </a:cubicBezTo>
                    <a:cubicBezTo>
                      <a:pt x="0" y="0"/>
                      <a:pt x="0" y="0"/>
                      <a:pt x="0" y="0"/>
                    </a:cubicBezTo>
                    <a:cubicBezTo>
                      <a:pt x="269" y="0"/>
                      <a:pt x="269" y="0"/>
                      <a:pt x="269" y="0"/>
                    </a:cubicBezTo>
                    <a:moveTo>
                      <a:pt x="255" y="13"/>
                    </a:moveTo>
                    <a:cubicBezTo>
                      <a:pt x="14" y="13"/>
                      <a:pt x="14" y="13"/>
                      <a:pt x="14" y="13"/>
                    </a:cubicBezTo>
                    <a:cubicBezTo>
                      <a:pt x="14" y="108"/>
                      <a:pt x="14" y="108"/>
                      <a:pt x="14" y="108"/>
                    </a:cubicBezTo>
                    <a:cubicBezTo>
                      <a:pt x="14" y="119"/>
                      <a:pt x="23" y="128"/>
                      <a:pt x="34" y="128"/>
                    </a:cubicBezTo>
                    <a:cubicBezTo>
                      <a:pt x="235" y="128"/>
                      <a:pt x="235" y="128"/>
                      <a:pt x="235" y="128"/>
                    </a:cubicBezTo>
                    <a:cubicBezTo>
                      <a:pt x="246" y="128"/>
                      <a:pt x="255" y="119"/>
                      <a:pt x="255" y="108"/>
                    </a:cubicBezTo>
                    <a:cubicBezTo>
                      <a:pt x="255" y="13"/>
                      <a:pt x="255" y="13"/>
                      <a:pt x="255"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 name="Freeform 46"/>
              <p:cNvSpPr/>
              <p:nvPr>
                <p:custDataLst>
                  <p:tags r:id="rId23"/>
                </p:custDataLst>
              </p:nvPr>
            </p:nvSpPr>
            <p:spPr bwMode="auto">
              <a:xfrm>
                <a:off x="240" y="1136"/>
                <a:ext cx="635" cy="97"/>
              </a:xfrm>
              <a:custGeom>
                <a:avLst/>
                <a:gdLst>
                  <a:gd name="T0" fmla="*/ 3539 w 269"/>
                  <a:gd name="T1" fmla="*/ 542 h 41"/>
                  <a:gd name="T2" fmla="*/ 3539 w 269"/>
                  <a:gd name="T3" fmla="*/ 426 h 41"/>
                  <a:gd name="T4" fmla="*/ 3116 w 269"/>
                  <a:gd name="T5" fmla="*/ 0 h 41"/>
                  <a:gd name="T6" fmla="*/ 423 w 269"/>
                  <a:gd name="T7" fmla="*/ 0 h 41"/>
                  <a:gd name="T8" fmla="*/ 0 w 269"/>
                  <a:gd name="T9" fmla="*/ 426 h 41"/>
                  <a:gd name="T10" fmla="*/ 0 w 269"/>
                  <a:gd name="T11" fmla="*/ 542 h 41"/>
                  <a:gd name="T12" fmla="*/ 3539 w 269"/>
                  <a:gd name="T13" fmla="*/ 542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9" h="41">
                    <a:moveTo>
                      <a:pt x="269" y="41"/>
                    </a:moveTo>
                    <a:cubicBezTo>
                      <a:pt x="269" y="32"/>
                      <a:pt x="269" y="32"/>
                      <a:pt x="269" y="32"/>
                    </a:cubicBezTo>
                    <a:cubicBezTo>
                      <a:pt x="269" y="14"/>
                      <a:pt x="254" y="0"/>
                      <a:pt x="237" y="0"/>
                    </a:cubicBezTo>
                    <a:cubicBezTo>
                      <a:pt x="32" y="0"/>
                      <a:pt x="32" y="0"/>
                      <a:pt x="32" y="0"/>
                    </a:cubicBezTo>
                    <a:cubicBezTo>
                      <a:pt x="15" y="0"/>
                      <a:pt x="0" y="14"/>
                      <a:pt x="0" y="32"/>
                    </a:cubicBezTo>
                    <a:cubicBezTo>
                      <a:pt x="0" y="41"/>
                      <a:pt x="0" y="41"/>
                      <a:pt x="0" y="41"/>
                    </a:cubicBezTo>
                    <a:lnTo>
                      <a:pt x="269"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 name="Freeform 47"/>
              <p:cNvSpPr/>
              <p:nvPr>
                <p:custDataLst>
                  <p:tags r:id="rId24"/>
                </p:custDataLst>
              </p:nvPr>
            </p:nvSpPr>
            <p:spPr bwMode="auto">
              <a:xfrm>
                <a:off x="199" y="871"/>
                <a:ext cx="213" cy="210"/>
              </a:xfrm>
              <a:custGeom>
                <a:avLst/>
                <a:gdLst>
                  <a:gd name="T0" fmla="*/ 516 w 90"/>
                  <a:gd name="T1" fmla="*/ 28 h 89"/>
                  <a:gd name="T2" fmla="*/ 746 w 90"/>
                  <a:gd name="T3" fmla="*/ 462 h 89"/>
                  <a:gd name="T4" fmla="*/ 622 w 90"/>
                  <a:gd name="T5" fmla="*/ 656 h 89"/>
                  <a:gd name="T6" fmla="*/ 398 w 90"/>
                  <a:gd name="T7" fmla="*/ 647 h 89"/>
                  <a:gd name="T8" fmla="*/ 173 w 90"/>
                  <a:gd name="T9" fmla="*/ 212 h 89"/>
                  <a:gd name="T10" fmla="*/ 107 w 90"/>
                  <a:gd name="T11" fmla="*/ 812 h 89"/>
                  <a:gd name="T12" fmla="*/ 824 w 90"/>
                  <a:gd name="T13" fmla="*/ 1024 h 89"/>
                  <a:gd name="T14" fmla="*/ 1048 w 90"/>
                  <a:gd name="T15" fmla="*/ 300 h 89"/>
                  <a:gd name="T16" fmla="*/ 516 w 90"/>
                  <a:gd name="T17" fmla="*/ 28 h 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89">
                    <a:moveTo>
                      <a:pt x="39" y="2"/>
                    </a:moveTo>
                    <a:cubicBezTo>
                      <a:pt x="56" y="35"/>
                      <a:pt x="56" y="35"/>
                      <a:pt x="56" y="35"/>
                    </a:cubicBezTo>
                    <a:cubicBezTo>
                      <a:pt x="47" y="50"/>
                      <a:pt x="47" y="50"/>
                      <a:pt x="47" y="50"/>
                    </a:cubicBezTo>
                    <a:cubicBezTo>
                      <a:pt x="30" y="49"/>
                      <a:pt x="30" y="49"/>
                      <a:pt x="30" y="49"/>
                    </a:cubicBezTo>
                    <a:cubicBezTo>
                      <a:pt x="13" y="16"/>
                      <a:pt x="13" y="16"/>
                      <a:pt x="13" y="16"/>
                    </a:cubicBezTo>
                    <a:cubicBezTo>
                      <a:pt x="2" y="28"/>
                      <a:pt x="0" y="46"/>
                      <a:pt x="8" y="62"/>
                    </a:cubicBezTo>
                    <a:cubicBezTo>
                      <a:pt x="18" y="81"/>
                      <a:pt x="43" y="89"/>
                      <a:pt x="62" y="78"/>
                    </a:cubicBezTo>
                    <a:cubicBezTo>
                      <a:pt x="82" y="68"/>
                      <a:pt x="90" y="43"/>
                      <a:pt x="79" y="23"/>
                    </a:cubicBezTo>
                    <a:cubicBezTo>
                      <a:pt x="71" y="8"/>
                      <a:pt x="55" y="0"/>
                      <a:pt x="39"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 name="Freeform 48"/>
              <p:cNvSpPr/>
              <p:nvPr>
                <p:custDataLst>
                  <p:tags r:id="rId25"/>
                </p:custDataLst>
              </p:nvPr>
            </p:nvSpPr>
            <p:spPr bwMode="auto">
              <a:xfrm>
                <a:off x="303" y="1018"/>
                <a:ext cx="123" cy="108"/>
              </a:xfrm>
              <a:custGeom>
                <a:avLst/>
                <a:gdLst>
                  <a:gd name="T0" fmla="*/ 123 w 123"/>
                  <a:gd name="T1" fmla="*/ 108 h 108"/>
                  <a:gd name="T2" fmla="*/ 64 w 123"/>
                  <a:gd name="T3" fmla="*/ 0 h 108"/>
                  <a:gd name="T4" fmla="*/ 0 w 123"/>
                  <a:gd name="T5" fmla="*/ 33 h 108"/>
                  <a:gd name="T6" fmla="*/ 41 w 123"/>
                  <a:gd name="T7" fmla="*/ 108 h 108"/>
                  <a:gd name="T8" fmla="*/ 123 w 123"/>
                  <a:gd name="T9" fmla="*/ 108 h 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108">
                    <a:moveTo>
                      <a:pt x="123" y="108"/>
                    </a:moveTo>
                    <a:lnTo>
                      <a:pt x="64" y="0"/>
                    </a:lnTo>
                    <a:lnTo>
                      <a:pt x="0" y="33"/>
                    </a:lnTo>
                    <a:lnTo>
                      <a:pt x="41" y="108"/>
                    </a:lnTo>
                    <a:lnTo>
                      <a:pt x="123" y="10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4" name="Freeform 49"/>
              <p:cNvSpPr/>
              <p:nvPr>
                <p:custDataLst>
                  <p:tags r:id="rId26"/>
                </p:custDataLst>
              </p:nvPr>
            </p:nvSpPr>
            <p:spPr bwMode="auto">
              <a:xfrm>
                <a:off x="476" y="975"/>
                <a:ext cx="184" cy="151"/>
              </a:xfrm>
              <a:custGeom>
                <a:avLst/>
                <a:gdLst>
                  <a:gd name="T0" fmla="*/ 929 w 78"/>
                  <a:gd name="T1" fmla="*/ 328 h 64"/>
                  <a:gd name="T2" fmla="*/ 316 w 78"/>
                  <a:gd name="T3" fmla="*/ 106 h 64"/>
                  <a:gd name="T4" fmla="*/ 106 w 78"/>
                  <a:gd name="T5" fmla="*/ 724 h 64"/>
                  <a:gd name="T6" fmla="*/ 184 w 78"/>
                  <a:gd name="T7" fmla="*/ 840 h 64"/>
                  <a:gd name="T8" fmla="*/ 406 w 78"/>
                  <a:gd name="T9" fmla="*/ 840 h 64"/>
                  <a:gd name="T10" fmla="*/ 212 w 78"/>
                  <a:gd name="T11" fmla="*/ 668 h 64"/>
                  <a:gd name="T12" fmla="*/ 368 w 78"/>
                  <a:gd name="T13" fmla="*/ 222 h 64"/>
                  <a:gd name="T14" fmla="*/ 828 w 78"/>
                  <a:gd name="T15" fmla="*/ 378 h 64"/>
                  <a:gd name="T16" fmla="*/ 668 w 78"/>
                  <a:gd name="T17" fmla="*/ 831 h 64"/>
                  <a:gd name="T18" fmla="*/ 630 w 78"/>
                  <a:gd name="T19" fmla="*/ 840 h 64"/>
                  <a:gd name="T20" fmla="*/ 852 w 78"/>
                  <a:gd name="T21" fmla="*/ 840 h 64"/>
                  <a:gd name="T22" fmla="*/ 929 w 78"/>
                  <a:gd name="T23" fmla="*/ 328 h 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64">
                    <a:moveTo>
                      <a:pt x="71" y="25"/>
                    </a:moveTo>
                    <a:cubicBezTo>
                      <a:pt x="63" y="7"/>
                      <a:pt x="42" y="0"/>
                      <a:pt x="24" y="8"/>
                    </a:cubicBezTo>
                    <a:cubicBezTo>
                      <a:pt x="7" y="17"/>
                      <a:pt x="0" y="38"/>
                      <a:pt x="8" y="55"/>
                    </a:cubicBezTo>
                    <a:cubicBezTo>
                      <a:pt x="10" y="58"/>
                      <a:pt x="12" y="61"/>
                      <a:pt x="14" y="64"/>
                    </a:cubicBezTo>
                    <a:cubicBezTo>
                      <a:pt x="31" y="64"/>
                      <a:pt x="31" y="64"/>
                      <a:pt x="31" y="64"/>
                    </a:cubicBezTo>
                    <a:cubicBezTo>
                      <a:pt x="25" y="62"/>
                      <a:pt x="19" y="57"/>
                      <a:pt x="16" y="51"/>
                    </a:cubicBezTo>
                    <a:cubicBezTo>
                      <a:pt x="10" y="38"/>
                      <a:pt x="16" y="23"/>
                      <a:pt x="28" y="17"/>
                    </a:cubicBezTo>
                    <a:cubicBezTo>
                      <a:pt x="41" y="10"/>
                      <a:pt x="56" y="16"/>
                      <a:pt x="63" y="29"/>
                    </a:cubicBezTo>
                    <a:cubicBezTo>
                      <a:pt x="69" y="41"/>
                      <a:pt x="63" y="57"/>
                      <a:pt x="51" y="63"/>
                    </a:cubicBezTo>
                    <a:cubicBezTo>
                      <a:pt x="50" y="63"/>
                      <a:pt x="49" y="64"/>
                      <a:pt x="48" y="64"/>
                    </a:cubicBezTo>
                    <a:cubicBezTo>
                      <a:pt x="65" y="64"/>
                      <a:pt x="65" y="64"/>
                      <a:pt x="65" y="64"/>
                    </a:cubicBezTo>
                    <a:cubicBezTo>
                      <a:pt x="75" y="54"/>
                      <a:pt x="78" y="38"/>
                      <a:pt x="71"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 name="Freeform 50"/>
              <p:cNvSpPr/>
              <p:nvPr>
                <p:custDataLst>
                  <p:tags r:id="rId27"/>
                </p:custDataLst>
              </p:nvPr>
            </p:nvSpPr>
            <p:spPr bwMode="auto">
              <a:xfrm>
                <a:off x="388" y="881"/>
                <a:ext cx="369" cy="245"/>
              </a:xfrm>
              <a:custGeom>
                <a:avLst/>
                <a:gdLst>
                  <a:gd name="T0" fmla="*/ 2025 w 156"/>
                  <a:gd name="T1" fmla="*/ 1204 h 104"/>
                  <a:gd name="T2" fmla="*/ 1774 w 156"/>
                  <a:gd name="T3" fmla="*/ 1072 h 104"/>
                  <a:gd name="T4" fmla="*/ 1762 w 156"/>
                  <a:gd name="T5" fmla="*/ 926 h 104"/>
                  <a:gd name="T6" fmla="*/ 1996 w 156"/>
                  <a:gd name="T7" fmla="*/ 770 h 104"/>
                  <a:gd name="T8" fmla="*/ 2025 w 156"/>
                  <a:gd name="T9" fmla="*/ 704 h 104"/>
                  <a:gd name="T10" fmla="*/ 1918 w 156"/>
                  <a:gd name="T11" fmla="*/ 471 h 104"/>
                  <a:gd name="T12" fmla="*/ 1840 w 156"/>
                  <a:gd name="T13" fmla="*/ 443 h 104"/>
                  <a:gd name="T14" fmla="*/ 1573 w 156"/>
                  <a:gd name="T15" fmla="*/ 539 h 104"/>
                  <a:gd name="T16" fmla="*/ 1455 w 156"/>
                  <a:gd name="T17" fmla="*/ 433 h 104"/>
                  <a:gd name="T18" fmla="*/ 1521 w 156"/>
                  <a:gd name="T19" fmla="*/ 155 h 104"/>
                  <a:gd name="T20" fmla="*/ 1483 w 156"/>
                  <a:gd name="T21" fmla="*/ 90 h 104"/>
                  <a:gd name="T22" fmla="*/ 1242 w 156"/>
                  <a:gd name="T23" fmla="*/ 12 h 104"/>
                  <a:gd name="T24" fmla="*/ 1180 w 156"/>
                  <a:gd name="T25" fmla="*/ 38 h 104"/>
                  <a:gd name="T26" fmla="*/ 1046 w 156"/>
                  <a:gd name="T27" fmla="*/ 290 h 104"/>
                  <a:gd name="T28" fmla="*/ 901 w 156"/>
                  <a:gd name="T29" fmla="*/ 299 h 104"/>
                  <a:gd name="T30" fmla="*/ 738 w 156"/>
                  <a:gd name="T31" fmla="*/ 66 h 104"/>
                  <a:gd name="T32" fmla="*/ 660 w 156"/>
                  <a:gd name="T33" fmla="*/ 38 h 104"/>
                  <a:gd name="T34" fmla="*/ 438 w 156"/>
                  <a:gd name="T35" fmla="*/ 155 h 104"/>
                  <a:gd name="T36" fmla="*/ 409 w 156"/>
                  <a:gd name="T37" fmla="*/ 221 h 104"/>
                  <a:gd name="T38" fmla="*/ 504 w 156"/>
                  <a:gd name="T39" fmla="*/ 483 h 104"/>
                  <a:gd name="T40" fmla="*/ 397 w 156"/>
                  <a:gd name="T41" fmla="*/ 598 h 104"/>
                  <a:gd name="T42" fmla="*/ 135 w 156"/>
                  <a:gd name="T43" fmla="*/ 549 h 104"/>
                  <a:gd name="T44" fmla="*/ 0 w 156"/>
                  <a:gd name="T45" fmla="*/ 876 h 104"/>
                  <a:gd name="T46" fmla="*/ 12 w 156"/>
                  <a:gd name="T47" fmla="*/ 888 h 104"/>
                  <a:gd name="T48" fmla="*/ 251 w 156"/>
                  <a:gd name="T49" fmla="*/ 1004 h 104"/>
                  <a:gd name="T50" fmla="*/ 263 w 156"/>
                  <a:gd name="T51" fmla="*/ 1166 h 104"/>
                  <a:gd name="T52" fmla="*/ 185 w 156"/>
                  <a:gd name="T53" fmla="*/ 1216 h 104"/>
                  <a:gd name="T54" fmla="*/ 263 w 156"/>
                  <a:gd name="T55" fmla="*/ 1359 h 104"/>
                  <a:gd name="T56" fmla="*/ 622 w 156"/>
                  <a:gd name="T57" fmla="*/ 1359 h 104"/>
                  <a:gd name="T58" fmla="*/ 554 w 156"/>
                  <a:gd name="T59" fmla="*/ 1253 h 104"/>
                  <a:gd name="T60" fmla="*/ 795 w 156"/>
                  <a:gd name="T61" fmla="*/ 589 h 104"/>
                  <a:gd name="T62" fmla="*/ 1471 w 156"/>
                  <a:gd name="T63" fmla="*/ 822 h 104"/>
                  <a:gd name="T64" fmla="*/ 1405 w 156"/>
                  <a:gd name="T65" fmla="*/ 1359 h 104"/>
                  <a:gd name="T66" fmla="*/ 2025 w 156"/>
                  <a:gd name="T67" fmla="*/ 1359 h 104"/>
                  <a:gd name="T68" fmla="*/ 2053 w 156"/>
                  <a:gd name="T69" fmla="*/ 1270 h 104"/>
                  <a:gd name="T70" fmla="*/ 2025 w 156"/>
                  <a:gd name="T71" fmla="*/ 1204 h 1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56" h="104">
                    <a:moveTo>
                      <a:pt x="153" y="92"/>
                    </a:moveTo>
                    <a:cubicBezTo>
                      <a:pt x="134" y="82"/>
                      <a:pt x="134" y="82"/>
                      <a:pt x="134" y="82"/>
                    </a:cubicBezTo>
                    <a:cubicBezTo>
                      <a:pt x="134" y="78"/>
                      <a:pt x="134" y="75"/>
                      <a:pt x="133" y="71"/>
                    </a:cubicBezTo>
                    <a:cubicBezTo>
                      <a:pt x="151" y="59"/>
                      <a:pt x="151" y="59"/>
                      <a:pt x="151" y="59"/>
                    </a:cubicBezTo>
                    <a:cubicBezTo>
                      <a:pt x="153" y="58"/>
                      <a:pt x="154" y="56"/>
                      <a:pt x="153" y="54"/>
                    </a:cubicBezTo>
                    <a:cubicBezTo>
                      <a:pt x="145" y="36"/>
                      <a:pt x="145" y="36"/>
                      <a:pt x="145" y="36"/>
                    </a:cubicBezTo>
                    <a:cubicBezTo>
                      <a:pt x="144" y="35"/>
                      <a:pt x="141" y="33"/>
                      <a:pt x="139" y="34"/>
                    </a:cubicBezTo>
                    <a:cubicBezTo>
                      <a:pt x="119" y="41"/>
                      <a:pt x="119" y="41"/>
                      <a:pt x="119" y="41"/>
                    </a:cubicBezTo>
                    <a:cubicBezTo>
                      <a:pt x="116" y="38"/>
                      <a:pt x="113" y="36"/>
                      <a:pt x="110" y="33"/>
                    </a:cubicBezTo>
                    <a:cubicBezTo>
                      <a:pt x="115" y="12"/>
                      <a:pt x="115" y="12"/>
                      <a:pt x="115" y="12"/>
                    </a:cubicBezTo>
                    <a:cubicBezTo>
                      <a:pt x="115" y="10"/>
                      <a:pt x="114" y="8"/>
                      <a:pt x="112" y="7"/>
                    </a:cubicBezTo>
                    <a:cubicBezTo>
                      <a:pt x="94" y="1"/>
                      <a:pt x="94" y="1"/>
                      <a:pt x="94" y="1"/>
                    </a:cubicBezTo>
                    <a:cubicBezTo>
                      <a:pt x="92" y="0"/>
                      <a:pt x="90" y="1"/>
                      <a:pt x="89" y="3"/>
                    </a:cubicBezTo>
                    <a:cubicBezTo>
                      <a:pt x="79" y="22"/>
                      <a:pt x="79" y="22"/>
                      <a:pt x="79" y="22"/>
                    </a:cubicBezTo>
                    <a:cubicBezTo>
                      <a:pt x="75" y="22"/>
                      <a:pt x="71" y="22"/>
                      <a:pt x="68" y="23"/>
                    </a:cubicBezTo>
                    <a:cubicBezTo>
                      <a:pt x="56" y="5"/>
                      <a:pt x="56" y="5"/>
                      <a:pt x="56" y="5"/>
                    </a:cubicBezTo>
                    <a:cubicBezTo>
                      <a:pt x="55" y="3"/>
                      <a:pt x="52" y="3"/>
                      <a:pt x="50" y="3"/>
                    </a:cubicBezTo>
                    <a:cubicBezTo>
                      <a:pt x="33" y="12"/>
                      <a:pt x="33" y="12"/>
                      <a:pt x="33" y="12"/>
                    </a:cubicBezTo>
                    <a:cubicBezTo>
                      <a:pt x="31" y="13"/>
                      <a:pt x="30" y="15"/>
                      <a:pt x="31" y="17"/>
                    </a:cubicBezTo>
                    <a:cubicBezTo>
                      <a:pt x="38" y="37"/>
                      <a:pt x="38" y="37"/>
                      <a:pt x="38" y="37"/>
                    </a:cubicBezTo>
                    <a:cubicBezTo>
                      <a:pt x="35" y="40"/>
                      <a:pt x="32" y="43"/>
                      <a:pt x="30" y="46"/>
                    </a:cubicBezTo>
                    <a:cubicBezTo>
                      <a:pt x="10" y="42"/>
                      <a:pt x="10" y="42"/>
                      <a:pt x="10" y="42"/>
                    </a:cubicBezTo>
                    <a:cubicBezTo>
                      <a:pt x="10" y="51"/>
                      <a:pt x="6" y="60"/>
                      <a:pt x="0" y="67"/>
                    </a:cubicBezTo>
                    <a:cubicBezTo>
                      <a:pt x="1" y="68"/>
                      <a:pt x="1" y="68"/>
                      <a:pt x="1" y="68"/>
                    </a:cubicBezTo>
                    <a:cubicBezTo>
                      <a:pt x="19" y="77"/>
                      <a:pt x="19" y="77"/>
                      <a:pt x="19" y="77"/>
                    </a:cubicBezTo>
                    <a:cubicBezTo>
                      <a:pt x="19" y="81"/>
                      <a:pt x="19" y="85"/>
                      <a:pt x="20" y="89"/>
                    </a:cubicBezTo>
                    <a:cubicBezTo>
                      <a:pt x="14" y="93"/>
                      <a:pt x="14" y="93"/>
                      <a:pt x="14" y="93"/>
                    </a:cubicBezTo>
                    <a:cubicBezTo>
                      <a:pt x="20" y="104"/>
                      <a:pt x="20" y="104"/>
                      <a:pt x="20" y="104"/>
                    </a:cubicBezTo>
                    <a:cubicBezTo>
                      <a:pt x="47" y="104"/>
                      <a:pt x="47" y="104"/>
                      <a:pt x="47" y="104"/>
                    </a:cubicBezTo>
                    <a:cubicBezTo>
                      <a:pt x="45" y="102"/>
                      <a:pt x="43" y="99"/>
                      <a:pt x="42" y="96"/>
                    </a:cubicBezTo>
                    <a:cubicBezTo>
                      <a:pt x="33" y="77"/>
                      <a:pt x="41" y="54"/>
                      <a:pt x="60" y="45"/>
                    </a:cubicBezTo>
                    <a:cubicBezTo>
                      <a:pt x="79" y="36"/>
                      <a:pt x="102" y="44"/>
                      <a:pt x="111" y="63"/>
                    </a:cubicBezTo>
                    <a:cubicBezTo>
                      <a:pt x="118" y="77"/>
                      <a:pt x="115" y="93"/>
                      <a:pt x="106" y="104"/>
                    </a:cubicBezTo>
                    <a:cubicBezTo>
                      <a:pt x="153" y="104"/>
                      <a:pt x="153" y="104"/>
                      <a:pt x="153" y="104"/>
                    </a:cubicBezTo>
                    <a:cubicBezTo>
                      <a:pt x="155" y="97"/>
                      <a:pt x="155" y="97"/>
                      <a:pt x="155" y="97"/>
                    </a:cubicBezTo>
                    <a:cubicBezTo>
                      <a:pt x="156" y="95"/>
                      <a:pt x="155" y="93"/>
                      <a:pt x="153" y="9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 name="Freeform 51"/>
              <p:cNvSpPr/>
              <p:nvPr>
                <p:custDataLst>
                  <p:tags r:id="rId28"/>
                </p:custDataLst>
              </p:nvPr>
            </p:nvSpPr>
            <p:spPr bwMode="auto">
              <a:xfrm>
                <a:off x="741" y="876"/>
                <a:ext cx="165" cy="250"/>
              </a:xfrm>
              <a:custGeom>
                <a:avLst/>
                <a:gdLst>
                  <a:gd name="T0" fmla="*/ 889 w 70"/>
                  <a:gd name="T1" fmla="*/ 50 h 106"/>
                  <a:gd name="T2" fmla="*/ 827 w 70"/>
                  <a:gd name="T3" fmla="*/ 12 h 106"/>
                  <a:gd name="T4" fmla="*/ 783 w 70"/>
                  <a:gd name="T5" fmla="*/ 12 h 106"/>
                  <a:gd name="T6" fmla="*/ 644 w 70"/>
                  <a:gd name="T7" fmla="*/ 233 h 106"/>
                  <a:gd name="T8" fmla="*/ 644 w 70"/>
                  <a:gd name="T9" fmla="*/ 262 h 106"/>
                  <a:gd name="T10" fmla="*/ 655 w 70"/>
                  <a:gd name="T11" fmla="*/ 278 h 106"/>
                  <a:gd name="T12" fmla="*/ 290 w 70"/>
                  <a:gd name="T13" fmla="*/ 917 h 106"/>
                  <a:gd name="T14" fmla="*/ 290 w 70"/>
                  <a:gd name="T15" fmla="*/ 906 h 106"/>
                  <a:gd name="T16" fmla="*/ 134 w 70"/>
                  <a:gd name="T17" fmla="*/ 958 h 106"/>
                  <a:gd name="T18" fmla="*/ 0 w 70"/>
                  <a:gd name="T19" fmla="*/ 1179 h 106"/>
                  <a:gd name="T20" fmla="*/ 94 w 70"/>
                  <a:gd name="T21" fmla="*/ 1219 h 106"/>
                  <a:gd name="T22" fmla="*/ 118 w 70"/>
                  <a:gd name="T23" fmla="*/ 1297 h 106"/>
                  <a:gd name="T24" fmla="*/ 94 w 70"/>
                  <a:gd name="T25" fmla="*/ 1392 h 106"/>
                  <a:gd name="T26" fmla="*/ 278 w 70"/>
                  <a:gd name="T27" fmla="*/ 1392 h 106"/>
                  <a:gd name="T28" fmla="*/ 417 w 70"/>
                  <a:gd name="T29" fmla="*/ 1130 h 106"/>
                  <a:gd name="T30" fmla="*/ 377 w 70"/>
                  <a:gd name="T31" fmla="*/ 974 h 106"/>
                  <a:gd name="T32" fmla="*/ 377 w 70"/>
                  <a:gd name="T33" fmla="*/ 958 h 106"/>
                  <a:gd name="T34" fmla="*/ 745 w 70"/>
                  <a:gd name="T35" fmla="*/ 328 h 106"/>
                  <a:gd name="T36" fmla="*/ 761 w 70"/>
                  <a:gd name="T37" fmla="*/ 340 h 106"/>
                  <a:gd name="T38" fmla="*/ 799 w 70"/>
                  <a:gd name="T39" fmla="*/ 328 h 106"/>
                  <a:gd name="T40" fmla="*/ 905 w 70"/>
                  <a:gd name="T41" fmla="*/ 78 h 106"/>
                  <a:gd name="T42" fmla="*/ 889 w 70"/>
                  <a:gd name="T43" fmla="*/ 50 h 10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0" h="106">
                    <a:moveTo>
                      <a:pt x="68" y="4"/>
                    </a:moveTo>
                    <a:cubicBezTo>
                      <a:pt x="63" y="1"/>
                      <a:pt x="63" y="1"/>
                      <a:pt x="63" y="1"/>
                    </a:cubicBezTo>
                    <a:cubicBezTo>
                      <a:pt x="62" y="0"/>
                      <a:pt x="61" y="0"/>
                      <a:pt x="60" y="1"/>
                    </a:cubicBezTo>
                    <a:cubicBezTo>
                      <a:pt x="49" y="18"/>
                      <a:pt x="49" y="18"/>
                      <a:pt x="49" y="18"/>
                    </a:cubicBezTo>
                    <a:cubicBezTo>
                      <a:pt x="48" y="19"/>
                      <a:pt x="48" y="20"/>
                      <a:pt x="49" y="20"/>
                    </a:cubicBezTo>
                    <a:cubicBezTo>
                      <a:pt x="50" y="21"/>
                      <a:pt x="50" y="21"/>
                      <a:pt x="50" y="21"/>
                    </a:cubicBezTo>
                    <a:cubicBezTo>
                      <a:pt x="22" y="70"/>
                      <a:pt x="22" y="70"/>
                      <a:pt x="22" y="70"/>
                    </a:cubicBezTo>
                    <a:cubicBezTo>
                      <a:pt x="22" y="69"/>
                      <a:pt x="22" y="69"/>
                      <a:pt x="22" y="69"/>
                    </a:cubicBezTo>
                    <a:cubicBezTo>
                      <a:pt x="18" y="67"/>
                      <a:pt x="12" y="68"/>
                      <a:pt x="10" y="73"/>
                    </a:cubicBezTo>
                    <a:cubicBezTo>
                      <a:pt x="0" y="90"/>
                      <a:pt x="0" y="90"/>
                      <a:pt x="0" y="90"/>
                    </a:cubicBezTo>
                    <a:cubicBezTo>
                      <a:pt x="7" y="93"/>
                      <a:pt x="7" y="93"/>
                      <a:pt x="7" y="93"/>
                    </a:cubicBezTo>
                    <a:cubicBezTo>
                      <a:pt x="9" y="94"/>
                      <a:pt x="10" y="97"/>
                      <a:pt x="9" y="99"/>
                    </a:cubicBezTo>
                    <a:cubicBezTo>
                      <a:pt x="7" y="106"/>
                      <a:pt x="7" y="106"/>
                      <a:pt x="7" y="106"/>
                    </a:cubicBezTo>
                    <a:cubicBezTo>
                      <a:pt x="21" y="106"/>
                      <a:pt x="21" y="106"/>
                      <a:pt x="21" y="106"/>
                    </a:cubicBezTo>
                    <a:cubicBezTo>
                      <a:pt x="32" y="86"/>
                      <a:pt x="32" y="86"/>
                      <a:pt x="32" y="86"/>
                    </a:cubicBezTo>
                    <a:cubicBezTo>
                      <a:pt x="35" y="82"/>
                      <a:pt x="33" y="76"/>
                      <a:pt x="29" y="74"/>
                    </a:cubicBezTo>
                    <a:cubicBezTo>
                      <a:pt x="29" y="73"/>
                      <a:pt x="29" y="73"/>
                      <a:pt x="29" y="73"/>
                    </a:cubicBezTo>
                    <a:cubicBezTo>
                      <a:pt x="57" y="25"/>
                      <a:pt x="57" y="25"/>
                      <a:pt x="57" y="25"/>
                    </a:cubicBezTo>
                    <a:cubicBezTo>
                      <a:pt x="58" y="26"/>
                      <a:pt x="58" y="26"/>
                      <a:pt x="58" y="26"/>
                    </a:cubicBezTo>
                    <a:cubicBezTo>
                      <a:pt x="59" y="26"/>
                      <a:pt x="60" y="26"/>
                      <a:pt x="61" y="25"/>
                    </a:cubicBezTo>
                    <a:cubicBezTo>
                      <a:pt x="69" y="6"/>
                      <a:pt x="69" y="6"/>
                      <a:pt x="69" y="6"/>
                    </a:cubicBezTo>
                    <a:cubicBezTo>
                      <a:pt x="70" y="5"/>
                      <a:pt x="69" y="4"/>
                      <a:pt x="68"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57" name="组合 56"/>
          <p:cNvGrpSpPr/>
          <p:nvPr>
            <p:custDataLst>
              <p:tags r:id="rId29"/>
            </p:custDataLst>
          </p:nvPr>
        </p:nvGrpSpPr>
        <p:grpSpPr bwMode="auto">
          <a:xfrm>
            <a:off x="6974271" y="2899436"/>
            <a:ext cx="606425" cy="604838"/>
            <a:chOff x="2627784" y="4911551"/>
            <a:chExt cx="605681" cy="605681"/>
          </a:xfrm>
        </p:grpSpPr>
        <p:sp>
          <p:nvSpPr>
            <p:cNvPr id="58" name="椭圆 57"/>
            <p:cNvSpPr/>
            <p:nvPr>
              <p:custDataLst>
                <p:tags r:id="rId30"/>
              </p:custDataLst>
            </p:nvPr>
          </p:nvSpPr>
          <p:spPr>
            <a:xfrm>
              <a:off x="2627784" y="4911551"/>
              <a:ext cx="605681" cy="60568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b="1">
                <a:solidFill>
                  <a:schemeClr val="tx1">
                    <a:lumMod val="65000"/>
                    <a:lumOff val="35000"/>
                  </a:schemeClr>
                </a:solidFill>
              </a:endParaRPr>
            </a:p>
          </p:txBody>
        </p:sp>
        <p:grpSp>
          <p:nvGrpSpPr>
            <p:cNvPr id="59" name="Group 55"/>
            <p:cNvGrpSpPr>
              <a:grpSpLocks noChangeAspect="1"/>
            </p:cNvGrpSpPr>
            <p:nvPr/>
          </p:nvGrpSpPr>
          <p:grpSpPr bwMode="auto">
            <a:xfrm>
              <a:off x="2794107" y="5077284"/>
              <a:ext cx="273034" cy="274214"/>
              <a:chOff x="693" y="1040"/>
              <a:chExt cx="695" cy="698"/>
            </a:xfrm>
          </p:grpSpPr>
          <p:sp>
            <p:nvSpPr>
              <p:cNvPr id="60" name="Freeform 56"/>
              <p:cNvSpPr/>
              <p:nvPr>
                <p:custDataLst>
                  <p:tags r:id="rId31"/>
                </p:custDataLst>
              </p:nvPr>
            </p:nvSpPr>
            <p:spPr bwMode="auto">
              <a:xfrm>
                <a:off x="693" y="1040"/>
                <a:ext cx="532" cy="698"/>
              </a:xfrm>
              <a:custGeom>
                <a:avLst/>
                <a:gdLst>
                  <a:gd name="T0" fmla="*/ 2880 w 225"/>
                  <a:gd name="T1" fmla="*/ 3431 h 295"/>
                  <a:gd name="T2" fmla="*/ 1967 w 225"/>
                  <a:gd name="T3" fmla="*/ 1803 h 295"/>
                  <a:gd name="T4" fmla="*/ 2442 w 225"/>
                  <a:gd name="T5" fmla="*/ 980 h 295"/>
                  <a:gd name="T6" fmla="*/ 1483 w 225"/>
                  <a:gd name="T7" fmla="*/ 12 h 295"/>
                  <a:gd name="T8" fmla="*/ 515 w 225"/>
                  <a:gd name="T9" fmla="*/ 968 h 295"/>
                  <a:gd name="T10" fmla="*/ 979 w 225"/>
                  <a:gd name="T11" fmla="*/ 1803 h 295"/>
                  <a:gd name="T12" fmla="*/ 66 w 225"/>
                  <a:gd name="T13" fmla="*/ 3431 h 295"/>
                  <a:gd name="T14" fmla="*/ 1464 w 225"/>
                  <a:gd name="T15" fmla="*/ 3909 h 295"/>
                  <a:gd name="T16" fmla="*/ 1464 w 225"/>
                  <a:gd name="T17" fmla="*/ 3909 h 295"/>
                  <a:gd name="T18" fmla="*/ 2880 w 225"/>
                  <a:gd name="T19" fmla="*/ 3431 h 2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5" h="295">
                    <a:moveTo>
                      <a:pt x="218" y="259"/>
                    </a:moveTo>
                    <a:cubicBezTo>
                      <a:pt x="225" y="175"/>
                      <a:pt x="169" y="145"/>
                      <a:pt x="149" y="136"/>
                    </a:cubicBezTo>
                    <a:cubicBezTo>
                      <a:pt x="170" y="123"/>
                      <a:pt x="185" y="100"/>
                      <a:pt x="185" y="74"/>
                    </a:cubicBezTo>
                    <a:cubicBezTo>
                      <a:pt x="185" y="33"/>
                      <a:pt x="152" y="1"/>
                      <a:pt x="112" y="1"/>
                    </a:cubicBezTo>
                    <a:cubicBezTo>
                      <a:pt x="72" y="0"/>
                      <a:pt x="39" y="33"/>
                      <a:pt x="39" y="73"/>
                    </a:cubicBezTo>
                    <a:cubicBezTo>
                      <a:pt x="39" y="100"/>
                      <a:pt x="53" y="123"/>
                      <a:pt x="74" y="136"/>
                    </a:cubicBezTo>
                    <a:cubicBezTo>
                      <a:pt x="54" y="145"/>
                      <a:pt x="0" y="176"/>
                      <a:pt x="5" y="259"/>
                    </a:cubicBezTo>
                    <a:cubicBezTo>
                      <a:pt x="5" y="259"/>
                      <a:pt x="2" y="293"/>
                      <a:pt x="111" y="295"/>
                    </a:cubicBezTo>
                    <a:cubicBezTo>
                      <a:pt x="111" y="295"/>
                      <a:pt x="111" y="295"/>
                      <a:pt x="111" y="295"/>
                    </a:cubicBezTo>
                    <a:cubicBezTo>
                      <a:pt x="220" y="294"/>
                      <a:pt x="218" y="259"/>
                      <a:pt x="218" y="2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 name="Freeform 57"/>
              <p:cNvSpPr>
                <a:spLocks noEditPoints="1"/>
              </p:cNvSpPr>
              <p:nvPr>
                <p:custDataLst>
                  <p:tags r:id="rId32"/>
                </p:custDataLst>
              </p:nvPr>
            </p:nvSpPr>
            <p:spPr bwMode="auto">
              <a:xfrm>
                <a:off x="1088" y="1059"/>
                <a:ext cx="300" cy="612"/>
              </a:xfrm>
              <a:custGeom>
                <a:avLst/>
                <a:gdLst>
                  <a:gd name="T0" fmla="*/ 775 w 127"/>
                  <a:gd name="T1" fmla="*/ 3417 h 259"/>
                  <a:gd name="T2" fmla="*/ 775 w 127"/>
                  <a:gd name="T3" fmla="*/ 3417 h 259"/>
                  <a:gd name="T4" fmla="*/ 775 w 127"/>
                  <a:gd name="T5" fmla="*/ 3417 h 259"/>
                  <a:gd name="T6" fmla="*/ 775 w 127"/>
                  <a:gd name="T7" fmla="*/ 3417 h 259"/>
                  <a:gd name="T8" fmla="*/ 775 w 127"/>
                  <a:gd name="T9" fmla="*/ 3417 h 259"/>
                  <a:gd name="T10" fmla="*/ 765 w 127"/>
                  <a:gd name="T11" fmla="*/ 3261 h 259"/>
                  <a:gd name="T12" fmla="*/ 1396 w 127"/>
                  <a:gd name="T13" fmla="*/ 3098 h 259"/>
                  <a:gd name="T14" fmla="*/ 1396 w 127"/>
                  <a:gd name="T15" fmla="*/ 3098 h 259"/>
                  <a:gd name="T16" fmla="*/ 1519 w 127"/>
                  <a:gd name="T17" fmla="*/ 2970 h 259"/>
                  <a:gd name="T18" fmla="*/ 1519 w 127"/>
                  <a:gd name="T19" fmla="*/ 2970 h 259"/>
                  <a:gd name="T20" fmla="*/ 1519 w 127"/>
                  <a:gd name="T21" fmla="*/ 2970 h 259"/>
                  <a:gd name="T22" fmla="*/ 1519 w 127"/>
                  <a:gd name="T23" fmla="*/ 2970 h 259"/>
                  <a:gd name="T24" fmla="*/ 1519 w 127"/>
                  <a:gd name="T25" fmla="*/ 2954 h 259"/>
                  <a:gd name="T26" fmla="*/ 1519 w 127"/>
                  <a:gd name="T27" fmla="*/ 2954 h 259"/>
                  <a:gd name="T28" fmla="*/ 1519 w 127"/>
                  <a:gd name="T29" fmla="*/ 2810 h 259"/>
                  <a:gd name="T30" fmla="*/ 1519 w 127"/>
                  <a:gd name="T31" fmla="*/ 2810 h 259"/>
                  <a:gd name="T32" fmla="*/ 791 w 127"/>
                  <a:gd name="T33" fmla="*/ 1664 h 259"/>
                  <a:gd name="T34" fmla="*/ 791 w 127"/>
                  <a:gd name="T35" fmla="*/ 1664 h 259"/>
                  <a:gd name="T36" fmla="*/ 647 w 127"/>
                  <a:gd name="T37" fmla="*/ 1597 h 259"/>
                  <a:gd name="T38" fmla="*/ 775 w 127"/>
                  <a:gd name="T39" fmla="*/ 1519 h 259"/>
                  <a:gd name="T40" fmla="*/ 1134 w 127"/>
                  <a:gd name="T41" fmla="*/ 898 h 259"/>
                  <a:gd name="T42" fmla="*/ 1134 w 127"/>
                  <a:gd name="T43" fmla="*/ 898 h 259"/>
                  <a:gd name="T44" fmla="*/ 1134 w 127"/>
                  <a:gd name="T45" fmla="*/ 898 h 259"/>
                  <a:gd name="T46" fmla="*/ 1134 w 127"/>
                  <a:gd name="T47" fmla="*/ 898 h 259"/>
                  <a:gd name="T48" fmla="*/ 406 w 127"/>
                  <a:gd name="T49" fmla="*/ 156 h 259"/>
                  <a:gd name="T50" fmla="*/ 406 w 127"/>
                  <a:gd name="T51" fmla="*/ 156 h 259"/>
                  <a:gd name="T52" fmla="*/ 78 w 127"/>
                  <a:gd name="T53" fmla="*/ 241 h 259"/>
                  <a:gd name="T54" fmla="*/ 78 w 127"/>
                  <a:gd name="T55" fmla="*/ 241 h 259"/>
                  <a:gd name="T56" fmla="*/ 0 w 127"/>
                  <a:gd name="T57" fmla="*/ 106 h 259"/>
                  <a:gd name="T58" fmla="*/ 406 w 127"/>
                  <a:gd name="T59" fmla="*/ 0 h 259"/>
                  <a:gd name="T60" fmla="*/ 406 w 127"/>
                  <a:gd name="T61" fmla="*/ 0 h 259"/>
                  <a:gd name="T62" fmla="*/ 406 w 127"/>
                  <a:gd name="T63" fmla="*/ 0 h 259"/>
                  <a:gd name="T64" fmla="*/ 406 w 127"/>
                  <a:gd name="T65" fmla="*/ 0 h 259"/>
                  <a:gd name="T66" fmla="*/ 1290 w 127"/>
                  <a:gd name="T67" fmla="*/ 898 h 259"/>
                  <a:gd name="T68" fmla="*/ 1290 w 127"/>
                  <a:gd name="T69" fmla="*/ 898 h 259"/>
                  <a:gd name="T70" fmla="*/ 1290 w 127"/>
                  <a:gd name="T71" fmla="*/ 898 h 259"/>
                  <a:gd name="T72" fmla="*/ 1290 w 127"/>
                  <a:gd name="T73" fmla="*/ 898 h 259"/>
                  <a:gd name="T74" fmla="*/ 976 w 127"/>
                  <a:gd name="T75" fmla="*/ 1586 h 259"/>
                  <a:gd name="T76" fmla="*/ 976 w 127"/>
                  <a:gd name="T77" fmla="*/ 1586 h 259"/>
                  <a:gd name="T78" fmla="*/ 1675 w 127"/>
                  <a:gd name="T79" fmla="*/ 2810 h 259"/>
                  <a:gd name="T80" fmla="*/ 1675 w 127"/>
                  <a:gd name="T81" fmla="*/ 2810 h 259"/>
                  <a:gd name="T82" fmla="*/ 1675 w 127"/>
                  <a:gd name="T83" fmla="*/ 2970 h 259"/>
                  <a:gd name="T84" fmla="*/ 1675 w 127"/>
                  <a:gd name="T85" fmla="*/ 2970 h 259"/>
                  <a:gd name="T86" fmla="*/ 1528 w 127"/>
                  <a:gd name="T87" fmla="*/ 3195 h 259"/>
                  <a:gd name="T88" fmla="*/ 1528 w 127"/>
                  <a:gd name="T89" fmla="*/ 3195 h 259"/>
                  <a:gd name="T90" fmla="*/ 775 w 127"/>
                  <a:gd name="T91" fmla="*/ 3417 h 259"/>
                  <a:gd name="T92" fmla="*/ 775 w 127"/>
                  <a:gd name="T93" fmla="*/ 3417 h 259"/>
                  <a:gd name="T94" fmla="*/ 765 w 127"/>
                  <a:gd name="T95" fmla="*/ 3261 h 25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27" h="259">
                    <a:moveTo>
                      <a:pt x="59" y="259"/>
                    </a:moveTo>
                    <a:cubicBezTo>
                      <a:pt x="59" y="259"/>
                      <a:pt x="59" y="259"/>
                      <a:pt x="59" y="259"/>
                    </a:cubicBezTo>
                    <a:cubicBezTo>
                      <a:pt x="59" y="259"/>
                      <a:pt x="59" y="259"/>
                      <a:pt x="59" y="259"/>
                    </a:cubicBezTo>
                    <a:cubicBezTo>
                      <a:pt x="59" y="259"/>
                      <a:pt x="59" y="259"/>
                      <a:pt x="59" y="259"/>
                    </a:cubicBezTo>
                    <a:cubicBezTo>
                      <a:pt x="59" y="259"/>
                      <a:pt x="59" y="259"/>
                      <a:pt x="59" y="259"/>
                    </a:cubicBezTo>
                    <a:close/>
                    <a:moveTo>
                      <a:pt x="58" y="247"/>
                    </a:moveTo>
                    <a:cubicBezTo>
                      <a:pt x="84" y="245"/>
                      <a:pt x="98" y="240"/>
                      <a:pt x="106" y="235"/>
                    </a:cubicBezTo>
                    <a:cubicBezTo>
                      <a:pt x="106" y="235"/>
                      <a:pt x="106" y="235"/>
                      <a:pt x="106" y="235"/>
                    </a:cubicBezTo>
                    <a:cubicBezTo>
                      <a:pt x="113" y="230"/>
                      <a:pt x="114" y="226"/>
                      <a:pt x="115" y="225"/>
                    </a:cubicBezTo>
                    <a:cubicBezTo>
                      <a:pt x="115" y="225"/>
                      <a:pt x="115" y="225"/>
                      <a:pt x="115" y="225"/>
                    </a:cubicBezTo>
                    <a:cubicBezTo>
                      <a:pt x="115" y="225"/>
                      <a:pt x="115" y="225"/>
                      <a:pt x="115" y="225"/>
                    </a:cubicBezTo>
                    <a:cubicBezTo>
                      <a:pt x="115" y="225"/>
                      <a:pt x="115" y="225"/>
                      <a:pt x="115" y="225"/>
                    </a:cubicBezTo>
                    <a:cubicBezTo>
                      <a:pt x="115" y="224"/>
                      <a:pt x="115" y="224"/>
                      <a:pt x="115" y="224"/>
                    </a:cubicBezTo>
                    <a:cubicBezTo>
                      <a:pt x="115" y="224"/>
                      <a:pt x="115" y="224"/>
                      <a:pt x="115" y="224"/>
                    </a:cubicBezTo>
                    <a:cubicBezTo>
                      <a:pt x="115" y="220"/>
                      <a:pt x="115" y="216"/>
                      <a:pt x="115" y="213"/>
                    </a:cubicBezTo>
                    <a:cubicBezTo>
                      <a:pt x="115" y="213"/>
                      <a:pt x="115" y="213"/>
                      <a:pt x="115" y="213"/>
                    </a:cubicBezTo>
                    <a:cubicBezTo>
                      <a:pt x="115" y="154"/>
                      <a:pt x="75" y="133"/>
                      <a:pt x="60" y="126"/>
                    </a:cubicBezTo>
                    <a:cubicBezTo>
                      <a:pt x="60" y="126"/>
                      <a:pt x="60" y="126"/>
                      <a:pt x="60" y="126"/>
                    </a:cubicBezTo>
                    <a:cubicBezTo>
                      <a:pt x="49" y="121"/>
                      <a:pt x="49" y="121"/>
                      <a:pt x="49" y="121"/>
                    </a:cubicBezTo>
                    <a:cubicBezTo>
                      <a:pt x="59" y="115"/>
                      <a:pt x="59" y="115"/>
                      <a:pt x="59" y="115"/>
                    </a:cubicBezTo>
                    <a:cubicBezTo>
                      <a:pt x="75" y="106"/>
                      <a:pt x="86" y="88"/>
                      <a:pt x="86" y="68"/>
                    </a:cubicBezTo>
                    <a:cubicBezTo>
                      <a:pt x="86" y="68"/>
                      <a:pt x="86" y="68"/>
                      <a:pt x="86" y="68"/>
                    </a:cubicBezTo>
                    <a:cubicBezTo>
                      <a:pt x="86" y="68"/>
                      <a:pt x="86" y="68"/>
                      <a:pt x="86" y="68"/>
                    </a:cubicBezTo>
                    <a:cubicBezTo>
                      <a:pt x="86" y="68"/>
                      <a:pt x="86" y="68"/>
                      <a:pt x="86" y="68"/>
                    </a:cubicBezTo>
                    <a:cubicBezTo>
                      <a:pt x="86" y="37"/>
                      <a:pt x="62" y="12"/>
                      <a:pt x="31" y="12"/>
                    </a:cubicBezTo>
                    <a:cubicBezTo>
                      <a:pt x="31" y="12"/>
                      <a:pt x="31" y="12"/>
                      <a:pt x="31" y="12"/>
                    </a:cubicBezTo>
                    <a:cubicBezTo>
                      <a:pt x="22" y="12"/>
                      <a:pt x="13" y="14"/>
                      <a:pt x="6" y="18"/>
                    </a:cubicBezTo>
                    <a:cubicBezTo>
                      <a:pt x="6" y="18"/>
                      <a:pt x="6" y="18"/>
                      <a:pt x="6" y="18"/>
                    </a:cubicBezTo>
                    <a:cubicBezTo>
                      <a:pt x="0" y="8"/>
                      <a:pt x="0" y="8"/>
                      <a:pt x="0" y="8"/>
                    </a:cubicBezTo>
                    <a:cubicBezTo>
                      <a:pt x="9" y="3"/>
                      <a:pt x="20" y="0"/>
                      <a:pt x="31" y="0"/>
                    </a:cubicBezTo>
                    <a:cubicBezTo>
                      <a:pt x="31" y="0"/>
                      <a:pt x="31" y="0"/>
                      <a:pt x="31" y="0"/>
                    </a:cubicBezTo>
                    <a:cubicBezTo>
                      <a:pt x="31" y="0"/>
                      <a:pt x="31" y="0"/>
                      <a:pt x="31" y="0"/>
                    </a:cubicBezTo>
                    <a:cubicBezTo>
                      <a:pt x="31" y="0"/>
                      <a:pt x="31" y="0"/>
                      <a:pt x="31" y="0"/>
                    </a:cubicBezTo>
                    <a:cubicBezTo>
                      <a:pt x="68" y="0"/>
                      <a:pt x="98" y="30"/>
                      <a:pt x="98" y="68"/>
                    </a:cubicBezTo>
                    <a:cubicBezTo>
                      <a:pt x="98" y="68"/>
                      <a:pt x="98" y="68"/>
                      <a:pt x="98" y="68"/>
                    </a:cubicBezTo>
                    <a:cubicBezTo>
                      <a:pt x="98" y="68"/>
                      <a:pt x="98" y="68"/>
                      <a:pt x="98" y="68"/>
                    </a:cubicBezTo>
                    <a:cubicBezTo>
                      <a:pt x="98" y="68"/>
                      <a:pt x="98" y="68"/>
                      <a:pt x="98" y="68"/>
                    </a:cubicBezTo>
                    <a:cubicBezTo>
                      <a:pt x="98" y="89"/>
                      <a:pt x="89" y="107"/>
                      <a:pt x="74" y="120"/>
                    </a:cubicBezTo>
                    <a:cubicBezTo>
                      <a:pt x="74" y="120"/>
                      <a:pt x="74" y="120"/>
                      <a:pt x="74" y="120"/>
                    </a:cubicBezTo>
                    <a:cubicBezTo>
                      <a:pt x="94" y="131"/>
                      <a:pt x="127" y="157"/>
                      <a:pt x="127" y="213"/>
                    </a:cubicBezTo>
                    <a:cubicBezTo>
                      <a:pt x="127" y="213"/>
                      <a:pt x="127" y="213"/>
                      <a:pt x="127" y="213"/>
                    </a:cubicBezTo>
                    <a:cubicBezTo>
                      <a:pt x="127" y="217"/>
                      <a:pt x="127" y="221"/>
                      <a:pt x="127" y="225"/>
                    </a:cubicBezTo>
                    <a:cubicBezTo>
                      <a:pt x="127" y="225"/>
                      <a:pt x="127" y="225"/>
                      <a:pt x="127" y="225"/>
                    </a:cubicBezTo>
                    <a:cubicBezTo>
                      <a:pt x="127" y="227"/>
                      <a:pt x="125" y="235"/>
                      <a:pt x="116" y="242"/>
                    </a:cubicBezTo>
                    <a:cubicBezTo>
                      <a:pt x="116" y="242"/>
                      <a:pt x="116" y="242"/>
                      <a:pt x="116" y="242"/>
                    </a:cubicBezTo>
                    <a:cubicBezTo>
                      <a:pt x="107" y="249"/>
                      <a:pt x="90" y="256"/>
                      <a:pt x="59" y="259"/>
                    </a:cubicBezTo>
                    <a:cubicBezTo>
                      <a:pt x="59" y="259"/>
                      <a:pt x="59" y="259"/>
                      <a:pt x="59" y="259"/>
                    </a:cubicBezTo>
                    <a:cubicBezTo>
                      <a:pt x="58" y="247"/>
                      <a:pt x="58" y="247"/>
                      <a:pt x="58" y="2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2"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arn(inVertical)">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1000"/>
                                        <p:tgtEl>
                                          <p:spTgt spid="39"/>
                                        </p:tgtEl>
                                      </p:cBhvr>
                                    </p:animEffect>
                                    <p:anim calcmode="lin" valueType="num">
                                      <p:cBhvr>
                                        <p:cTn id="36" dur="1000" fill="hold"/>
                                        <p:tgtEl>
                                          <p:spTgt spid="39"/>
                                        </p:tgtEl>
                                        <p:attrNameLst>
                                          <p:attrName>ppt_x</p:attrName>
                                        </p:attrNameLst>
                                      </p:cBhvr>
                                      <p:tavLst>
                                        <p:tav tm="0">
                                          <p:val>
                                            <p:strVal val="#ppt_x"/>
                                          </p:val>
                                        </p:tav>
                                        <p:tav tm="100000">
                                          <p:val>
                                            <p:strVal val="#ppt_x"/>
                                          </p:val>
                                        </p:tav>
                                      </p:tavLst>
                                    </p:anim>
                                    <p:anim calcmode="lin" valueType="num">
                                      <p:cBhvr>
                                        <p:cTn id="3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2"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arn(inVertic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1000"/>
                                        <p:tgtEl>
                                          <p:spTgt spid="47"/>
                                        </p:tgtEl>
                                      </p:cBhvr>
                                    </p:animEffect>
                                    <p:anim calcmode="lin" valueType="num">
                                      <p:cBhvr>
                                        <p:cTn id="48" dur="1000" fill="hold"/>
                                        <p:tgtEl>
                                          <p:spTgt spid="47"/>
                                        </p:tgtEl>
                                        <p:attrNameLst>
                                          <p:attrName>ppt_x</p:attrName>
                                        </p:attrNameLst>
                                      </p:cBhvr>
                                      <p:tavLst>
                                        <p:tav tm="0">
                                          <p:val>
                                            <p:strVal val="#ppt_x"/>
                                          </p:val>
                                        </p:tav>
                                        <p:tav tm="100000">
                                          <p:val>
                                            <p:strVal val="#ppt_x"/>
                                          </p:val>
                                        </p:tav>
                                      </p:tavLst>
                                    </p:anim>
                                    <p:anim calcmode="lin" valueType="num">
                                      <p:cBhvr>
                                        <p:cTn id="4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2"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barn(inVertical)">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1000"/>
                                        <p:tgtEl>
                                          <p:spTgt spid="57"/>
                                        </p:tgtEl>
                                      </p:cBhvr>
                                    </p:animEffect>
                                    <p:anim calcmode="lin" valueType="num">
                                      <p:cBhvr>
                                        <p:cTn id="60" dur="1000" fill="hold"/>
                                        <p:tgtEl>
                                          <p:spTgt spid="57"/>
                                        </p:tgtEl>
                                        <p:attrNameLst>
                                          <p:attrName>ppt_x</p:attrName>
                                        </p:attrNameLst>
                                      </p:cBhvr>
                                      <p:tavLst>
                                        <p:tav tm="0">
                                          <p:val>
                                            <p:strVal val="#ppt_x"/>
                                          </p:val>
                                        </p:tav>
                                        <p:tav tm="100000">
                                          <p:val>
                                            <p:strVal val="#ppt_x"/>
                                          </p:val>
                                        </p:tav>
                                      </p:tavLst>
                                    </p:anim>
                                    <p:anim calcmode="lin" valueType="num">
                                      <p:cBhvr>
                                        <p:cTn id="61"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2"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barn(inVertical)">
                                      <p:cBhvr>
                                        <p:cTn id="6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9" grpId="0"/>
      <p:bldP spid="9" grpId="1"/>
      <p:bldP spid="19" grpId="0" animBg="1"/>
      <p:bldP spid="19" grpId="1" animBg="1"/>
      <p:bldP spid="4" grpId="1"/>
      <p:bldP spid="4" grpId="2"/>
      <p:bldP spid="8" grpId="1"/>
      <p:bldP spid="8" grpId="2"/>
      <p:bldP spid="11" grpId="1"/>
      <p:bldP spid="11" grpId="2"/>
      <p:bldP spid="13" grpId="1"/>
      <p:bldP spid="13" grpId="2"/>
      <p:bldP spid="14" grpId="1"/>
      <p:bldP spid="1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37" descr="资源 31"/>
          <p:cNvPicPr>
            <a:picLocks noChangeAspect="1"/>
          </p:cNvPicPr>
          <p:nvPr/>
        </p:nvPicPr>
        <p:blipFill>
          <a:blip r:embed="rId1"/>
          <a:stretch>
            <a:fillRect/>
          </a:stretch>
        </p:blipFill>
        <p:spPr>
          <a:xfrm flipV="1">
            <a:off x="6517473" y="5669280"/>
            <a:ext cx="1358147" cy="1188720"/>
          </a:xfrm>
          <a:prstGeom prst="rect">
            <a:avLst/>
          </a:prstGeom>
        </p:spPr>
      </p:pic>
      <p:sp>
        <p:nvSpPr>
          <p:cNvPr id="6" name="矩形 5"/>
          <p:cNvSpPr/>
          <p:nvPr/>
        </p:nvSpPr>
        <p:spPr>
          <a:xfrm>
            <a:off x="0" y="0"/>
            <a:ext cx="3962400"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47800" y="1181100"/>
            <a:ext cx="107442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277600" y="0"/>
            <a:ext cx="457200" cy="1183907"/>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占位符 2"/>
          <p:cNvPicPr>
            <a:picLocks noChangeAspect="1"/>
          </p:cNvPicPr>
          <p:nvPr/>
        </p:nvPicPr>
        <p:blipFill>
          <a:blip r:embed="rId2" cstate="print">
            <a:extLst>
              <a:ext uri="{28A0092B-C50C-407E-A947-70E740481C1C}">
                <a14:useLocalDpi xmlns:a14="http://schemas.microsoft.com/office/drawing/2010/main" val="0"/>
              </a:ext>
            </a:extLst>
          </a:blip>
          <a:srcRect t="7813" b="7813"/>
          <a:stretch>
            <a:fillRect/>
          </a:stretch>
        </p:blipFill>
        <p:spPr>
          <a:xfrm>
            <a:off x="5984112" y="2149658"/>
            <a:ext cx="6207888" cy="3491937"/>
          </a:xfrm>
          <a:prstGeom prst="rect">
            <a:avLst/>
          </a:prstGeom>
        </p:spPr>
      </p:pic>
      <p:sp>
        <p:nvSpPr>
          <p:cNvPr id="14" name="文本框 13"/>
          <p:cNvSpPr txBox="1"/>
          <p:nvPr/>
        </p:nvSpPr>
        <p:spPr>
          <a:xfrm>
            <a:off x="2517628" y="1479352"/>
            <a:ext cx="5878629" cy="1314206"/>
          </a:xfrm>
          <a:prstGeom prst="rect">
            <a:avLst/>
          </a:prstGeom>
          <a:noFill/>
        </p:spPr>
        <p:txBody>
          <a:bodyPr wrap="square" rtlCol="0">
            <a:spAutoFit/>
          </a:bodyPr>
          <a:lstStyle/>
          <a:p>
            <a:pPr>
              <a:lnSpc>
                <a:spcPct val="150000"/>
              </a:lnSpc>
            </a:pPr>
            <a:r>
              <a:rPr lang="zh-CN" altLang="en-US" sz="60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感谢老师的聆听</a:t>
            </a:r>
            <a:endParaRPr lang="zh-CN" altLang="en-US" sz="60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8" name="任意多边形: 形状 17"/>
          <p:cNvSpPr/>
          <p:nvPr/>
        </p:nvSpPr>
        <p:spPr>
          <a:xfrm flipH="1">
            <a:off x="2727159" y="2590801"/>
            <a:ext cx="7128040" cy="1231455"/>
          </a:xfrm>
          <a:custGeom>
            <a:avLst/>
            <a:gdLst>
              <a:gd name="connsiteX0" fmla="*/ 0 w 7382577"/>
              <a:gd name="connsiteY0" fmla="*/ 1106905 h 2492943"/>
              <a:gd name="connsiteX1" fmla="*/ 1126156 w 7382577"/>
              <a:gd name="connsiteY1" fmla="*/ 1106905 h 2492943"/>
              <a:gd name="connsiteX2" fmla="*/ 1260909 w 7382577"/>
              <a:gd name="connsiteY2" fmla="*/ 1925053 h 2492943"/>
              <a:gd name="connsiteX3" fmla="*/ 1742172 w 7382577"/>
              <a:gd name="connsiteY3" fmla="*/ 0 h 2492943"/>
              <a:gd name="connsiteX4" fmla="*/ 2088682 w 7382577"/>
              <a:gd name="connsiteY4" fmla="*/ 2492943 h 2492943"/>
              <a:gd name="connsiteX5" fmla="*/ 2444817 w 7382577"/>
              <a:gd name="connsiteY5" fmla="*/ 1097280 h 2492943"/>
              <a:gd name="connsiteX6" fmla="*/ 7382577 w 7382577"/>
              <a:gd name="connsiteY6" fmla="*/ 1097280 h 249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2577" h="2492943">
                <a:moveTo>
                  <a:pt x="0" y="1106905"/>
                </a:moveTo>
                <a:lnTo>
                  <a:pt x="1126156" y="1106905"/>
                </a:lnTo>
                <a:lnTo>
                  <a:pt x="1260909" y="1925053"/>
                </a:lnTo>
                <a:lnTo>
                  <a:pt x="1742172" y="0"/>
                </a:lnTo>
                <a:lnTo>
                  <a:pt x="2088682" y="2492943"/>
                </a:lnTo>
                <a:lnTo>
                  <a:pt x="2444817" y="1097280"/>
                </a:lnTo>
                <a:lnTo>
                  <a:pt x="7382577" y="1097280"/>
                </a:lnTo>
              </a:path>
            </a:pathLst>
          </a:custGeom>
          <a:noFill/>
          <a:ln w="19050">
            <a:solidFill>
              <a:srgbClr val="223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20" name="图片 7" descr="资源 1"/>
          <p:cNvPicPr>
            <a:picLocks noChangeAspect="1"/>
          </p:cNvPicPr>
          <p:nvPr/>
        </p:nvPicPr>
        <p:blipFill>
          <a:blip r:embed="rId3"/>
          <a:stretch>
            <a:fillRect/>
          </a:stretch>
        </p:blipFill>
        <p:spPr>
          <a:xfrm>
            <a:off x="286385" y="298450"/>
            <a:ext cx="907148" cy="907148"/>
          </a:xfrm>
          <a:prstGeom prst="rect">
            <a:avLst/>
          </a:prstGeom>
        </p:spPr>
      </p:pic>
      <p:pic>
        <p:nvPicPr>
          <p:cNvPr id="22" name="图片 29" descr="资源 23"/>
          <p:cNvPicPr>
            <a:picLocks noChangeAspect="1"/>
          </p:cNvPicPr>
          <p:nvPr/>
        </p:nvPicPr>
        <p:blipFill>
          <a:blip r:embed="rId4"/>
          <a:stretch>
            <a:fillRect/>
          </a:stretch>
        </p:blipFill>
        <p:spPr>
          <a:xfrm flipV="1">
            <a:off x="462680" y="6422357"/>
            <a:ext cx="990734" cy="96041"/>
          </a:xfrm>
          <a:prstGeom prst="rect">
            <a:avLst/>
          </a:prstGeom>
        </p:spPr>
      </p:pic>
      <p:pic>
        <p:nvPicPr>
          <p:cNvPr id="23" name="图片 29" descr="资源 23"/>
          <p:cNvPicPr>
            <a:picLocks noChangeAspect="1"/>
          </p:cNvPicPr>
          <p:nvPr/>
        </p:nvPicPr>
        <p:blipFill>
          <a:blip r:embed="rId4"/>
          <a:stretch>
            <a:fillRect/>
          </a:stretch>
        </p:blipFill>
        <p:spPr>
          <a:xfrm flipV="1">
            <a:off x="462680" y="6181725"/>
            <a:ext cx="990734" cy="96041"/>
          </a:xfrm>
          <a:prstGeom prst="rect">
            <a:avLst/>
          </a:prstGeom>
        </p:spPr>
      </p:pic>
      <p:sp>
        <p:nvSpPr>
          <p:cNvPr id="25" name="矩形 24"/>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9" descr="资源 3"/>
          <p:cNvPicPr>
            <a:picLocks noChangeAspect="1"/>
          </p:cNvPicPr>
          <p:nvPr/>
        </p:nvPicPr>
        <p:blipFill>
          <a:blip r:embed="rId5"/>
          <a:stretch>
            <a:fillRect/>
          </a:stretch>
        </p:blipFill>
        <p:spPr>
          <a:xfrm>
            <a:off x="6800716" y="0"/>
            <a:ext cx="1486636" cy="1183907"/>
          </a:xfrm>
          <a:prstGeom prst="rect">
            <a:avLst/>
          </a:prstGeom>
        </p:spPr>
      </p:pic>
      <p:sp>
        <p:nvSpPr>
          <p:cNvPr id="21" name="TextBox 18"/>
          <p:cNvSpPr txBox="1"/>
          <p:nvPr/>
        </p:nvSpPr>
        <p:spPr>
          <a:xfrm>
            <a:off x="3439443" y="4119856"/>
            <a:ext cx="2316480" cy="460375"/>
          </a:xfrm>
          <a:prstGeom prst="rect">
            <a:avLst/>
          </a:prstGeom>
          <a:noFill/>
        </p:spPr>
        <p:txBody>
          <a:bodyPr wrap="none">
            <a:spAutoFit/>
          </a:bodyPr>
          <a:lstStyle/>
          <a:p>
            <a:pPr eaLnBrk="1" fontAlgn="auto" hangingPunct="1">
              <a:spcBef>
                <a:spcPts val="0"/>
              </a:spcBef>
              <a:spcAft>
                <a:spcPts val="0"/>
              </a:spcAft>
              <a:defRPr/>
            </a:pPr>
            <a:r>
              <a:rPr lang="zh-CN" altLang="en-US" sz="2400" b="1" dirty="0">
                <a:solidFill>
                  <a:srgbClr val="072063"/>
                </a:solidFill>
                <a:latin typeface="微软雅黑" panose="020B0503020204020204" pitchFamily="34" charset="-122"/>
                <a:ea typeface="微软雅黑" panose="020B0503020204020204" pitchFamily="34" charset="-122"/>
              </a:rPr>
              <a:t>答辩人：刘广宇</a:t>
            </a:r>
            <a:endParaRPr lang="en-US" altLang="zh-CN" sz="2400" b="1" dirty="0">
              <a:solidFill>
                <a:srgbClr val="072063"/>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0"/>
            <a:ext cx="12192000" cy="6858000"/>
            <a:chOff x="0" y="0"/>
            <a:chExt cx="12192000" cy="6858000"/>
          </a:xfrm>
        </p:grpSpPr>
        <p:sp>
          <p:nvSpPr>
            <p:cNvPr id="14" name="矩形 13"/>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40632" y="223419"/>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Picture 3"/>
          <p:cNvPicPr>
            <a:picLocks noChangeAspect="1" noChangeArrowheads="1"/>
          </p:cNvPicPr>
          <p:nvPr/>
        </p:nvPicPr>
        <p:blipFill rotWithShape="1">
          <a:blip r:embed="rId1" cstate="print">
            <a:duotone>
              <a:schemeClr val="bg2">
                <a:shade val="45000"/>
                <a:satMod val="135000"/>
              </a:schemeClr>
              <a:prstClr val="white"/>
            </a:duotone>
            <a:extLst>
              <a:ext uri="{28A0092B-C50C-407E-A947-70E740481C1C}">
                <a14:useLocalDpi xmlns:a14="http://schemas.microsoft.com/office/drawing/2010/main" val="0"/>
              </a:ext>
            </a:extLst>
          </a:blip>
          <a:srcRect l="2767" r="7205" b="57679"/>
          <a:stretch>
            <a:fillRect/>
          </a:stretch>
        </p:blipFill>
        <p:spPr bwMode="auto">
          <a:xfrm rot="10800000">
            <a:off x="2807494" y="4321554"/>
            <a:ext cx="7272808" cy="469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p:cNvPicPr>
            <a:picLocks noChangeAspect="1" noChangeArrowheads="1"/>
          </p:cNvPicPr>
          <p:nvPr/>
        </p:nvPicPr>
        <p:blipFill rotWithShape="1">
          <a:blip r:embed="rId1" cstate="print">
            <a:duotone>
              <a:schemeClr val="bg2">
                <a:shade val="45000"/>
                <a:satMod val="135000"/>
              </a:schemeClr>
              <a:prstClr val="white"/>
            </a:duotone>
            <a:extLst>
              <a:ext uri="{28A0092B-C50C-407E-A947-70E740481C1C}">
                <a14:useLocalDpi xmlns:a14="http://schemas.microsoft.com/office/drawing/2010/main" val="0"/>
              </a:ext>
            </a:extLst>
          </a:blip>
          <a:srcRect l="2767" r="7205" b="57679"/>
          <a:stretch>
            <a:fillRect/>
          </a:stretch>
        </p:blipFill>
        <p:spPr bwMode="auto">
          <a:xfrm rot="10800000" flipV="1">
            <a:off x="2873034" y="2119471"/>
            <a:ext cx="7272808" cy="469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组合 20"/>
          <p:cNvGrpSpPr/>
          <p:nvPr/>
        </p:nvGrpSpPr>
        <p:grpSpPr bwMode="auto">
          <a:xfrm>
            <a:off x="4124782" y="2969338"/>
            <a:ext cx="1223962" cy="1190625"/>
            <a:chOff x="2195736" y="2883161"/>
            <a:chExt cx="1224137" cy="1190267"/>
          </a:xfrm>
        </p:grpSpPr>
        <p:sp>
          <p:nvSpPr>
            <p:cNvPr id="22" name="椭圆 21"/>
            <p:cNvSpPr/>
            <p:nvPr/>
          </p:nvSpPr>
          <p:spPr>
            <a:xfrm>
              <a:off x="2195736" y="3683020"/>
              <a:ext cx="1224137" cy="390408"/>
            </a:xfrm>
            <a:prstGeom prst="ellipse">
              <a:avLst/>
            </a:prstGeom>
            <a:gradFill flip="none" rotWithShape="1">
              <a:gsLst>
                <a:gs pos="0">
                  <a:schemeClr val="tx1">
                    <a:alpha val="68000"/>
                  </a:schemeClr>
                </a:gs>
                <a:gs pos="100000">
                  <a:schemeClr val="tx1">
                    <a:lumMod val="65000"/>
                    <a:lumOff val="3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000"/>
            </a:p>
          </p:txBody>
        </p:sp>
        <p:grpSp>
          <p:nvGrpSpPr>
            <p:cNvPr id="23" name="组合 11"/>
            <p:cNvGrpSpPr/>
            <p:nvPr/>
          </p:nvGrpSpPr>
          <p:grpSpPr bwMode="auto">
            <a:xfrm>
              <a:off x="2282857" y="2883161"/>
              <a:ext cx="1049896" cy="1049896"/>
              <a:chOff x="2627784" y="1701415"/>
              <a:chExt cx="605681" cy="605681"/>
            </a:xfrm>
          </p:grpSpPr>
          <p:sp>
            <p:nvSpPr>
              <p:cNvPr id="24" name="椭圆 23"/>
              <p:cNvSpPr/>
              <p:nvPr/>
            </p:nvSpPr>
            <p:spPr>
              <a:xfrm>
                <a:off x="2627901" y="1701415"/>
                <a:ext cx="605446" cy="606092"/>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b="1" dirty="0">
                  <a:solidFill>
                    <a:schemeClr val="tx1">
                      <a:lumMod val="65000"/>
                      <a:lumOff val="35000"/>
                    </a:schemeClr>
                  </a:solidFill>
                </a:endParaRPr>
              </a:p>
            </p:txBody>
          </p:sp>
          <p:grpSp>
            <p:nvGrpSpPr>
              <p:cNvPr id="25" name="Group 27"/>
              <p:cNvGrpSpPr>
                <a:grpSpLocks noChangeAspect="1"/>
              </p:cNvGrpSpPr>
              <p:nvPr/>
            </p:nvGrpSpPr>
            <p:grpSpPr bwMode="auto">
              <a:xfrm>
                <a:off x="2754994" y="1831401"/>
                <a:ext cx="351260" cy="345708"/>
                <a:chOff x="-2952" y="-1157"/>
                <a:chExt cx="3605" cy="3548"/>
              </a:xfrm>
            </p:grpSpPr>
            <p:sp>
              <p:nvSpPr>
                <p:cNvPr id="26" name="Freeform 28"/>
                <p:cNvSpPr/>
                <p:nvPr/>
              </p:nvSpPr>
              <p:spPr bwMode="auto">
                <a:xfrm>
                  <a:off x="-1015" y="806"/>
                  <a:ext cx="574" cy="550"/>
                </a:xfrm>
                <a:custGeom>
                  <a:avLst/>
                  <a:gdLst>
                    <a:gd name="T0" fmla="*/ 2388 w 243"/>
                    <a:gd name="T1" fmla="*/ 998 h 233"/>
                    <a:gd name="T2" fmla="*/ 2265 w 243"/>
                    <a:gd name="T3" fmla="*/ 987 h 233"/>
                    <a:gd name="T4" fmla="*/ 2031 w 243"/>
                    <a:gd name="T5" fmla="*/ 762 h 233"/>
                    <a:gd name="T6" fmla="*/ 1753 w 243"/>
                    <a:gd name="T7" fmla="*/ 840 h 233"/>
                    <a:gd name="T8" fmla="*/ 987 w 243"/>
                    <a:gd name="T9" fmla="*/ 118 h 233"/>
                    <a:gd name="T10" fmla="*/ 172 w 243"/>
                    <a:gd name="T11" fmla="*/ 987 h 233"/>
                    <a:gd name="T12" fmla="*/ 938 w 243"/>
                    <a:gd name="T13" fmla="*/ 1700 h 233"/>
                    <a:gd name="T14" fmla="*/ 909 w 243"/>
                    <a:gd name="T15" fmla="*/ 1973 h 233"/>
                    <a:gd name="T16" fmla="*/ 1134 w 243"/>
                    <a:gd name="T17" fmla="*/ 2183 h 233"/>
                    <a:gd name="T18" fmla="*/ 1160 w 243"/>
                    <a:gd name="T19" fmla="*/ 2313 h 233"/>
                    <a:gd name="T20" fmla="*/ 1975 w 243"/>
                    <a:gd name="T21" fmla="*/ 3064 h 233"/>
                    <a:gd name="T22" fmla="*/ 3203 w 243"/>
                    <a:gd name="T23" fmla="*/ 1749 h 233"/>
                    <a:gd name="T24" fmla="*/ 2388 w 243"/>
                    <a:gd name="T25" fmla="*/ 998 h 2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43" h="233">
                      <a:moveTo>
                        <a:pt x="181" y="76"/>
                      </a:moveTo>
                      <a:cubicBezTo>
                        <a:pt x="179" y="74"/>
                        <a:pt x="176" y="74"/>
                        <a:pt x="172" y="75"/>
                      </a:cubicBezTo>
                      <a:cubicBezTo>
                        <a:pt x="168" y="71"/>
                        <a:pt x="161" y="65"/>
                        <a:pt x="154" y="58"/>
                      </a:cubicBezTo>
                      <a:cubicBezTo>
                        <a:pt x="150" y="55"/>
                        <a:pt x="143" y="58"/>
                        <a:pt x="133" y="64"/>
                      </a:cubicBezTo>
                      <a:cubicBezTo>
                        <a:pt x="119" y="51"/>
                        <a:pt x="83" y="17"/>
                        <a:pt x="75" y="9"/>
                      </a:cubicBezTo>
                      <a:cubicBezTo>
                        <a:pt x="64" y="0"/>
                        <a:pt x="0" y="64"/>
                        <a:pt x="13" y="75"/>
                      </a:cubicBezTo>
                      <a:cubicBezTo>
                        <a:pt x="22" y="84"/>
                        <a:pt x="57" y="116"/>
                        <a:pt x="71" y="129"/>
                      </a:cubicBezTo>
                      <a:cubicBezTo>
                        <a:pt x="66" y="139"/>
                        <a:pt x="64" y="146"/>
                        <a:pt x="69" y="150"/>
                      </a:cubicBezTo>
                      <a:cubicBezTo>
                        <a:pt x="75" y="157"/>
                        <a:pt x="81" y="162"/>
                        <a:pt x="86" y="166"/>
                      </a:cubicBezTo>
                      <a:cubicBezTo>
                        <a:pt x="85" y="170"/>
                        <a:pt x="85" y="174"/>
                        <a:pt x="88" y="176"/>
                      </a:cubicBezTo>
                      <a:cubicBezTo>
                        <a:pt x="97" y="183"/>
                        <a:pt x="121" y="206"/>
                        <a:pt x="150" y="233"/>
                      </a:cubicBezTo>
                      <a:cubicBezTo>
                        <a:pt x="243" y="133"/>
                        <a:pt x="243" y="133"/>
                        <a:pt x="243" y="133"/>
                      </a:cubicBezTo>
                      <a:cubicBezTo>
                        <a:pt x="215" y="108"/>
                        <a:pt x="193" y="86"/>
                        <a:pt x="181" y="7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 name="Freeform 29"/>
                <p:cNvSpPr>
                  <a:spLocks noEditPoints="1"/>
                </p:cNvSpPr>
                <p:nvPr/>
              </p:nvSpPr>
              <p:spPr bwMode="auto">
                <a:xfrm>
                  <a:off x="-741" y="1052"/>
                  <a:ext cx="1394" cy="1339"/>
                </a:xfrm>
                <a:custGeom>
                  <a:avLst/>
                  <a:gdLst>
                    <a:gd name="T0" fmla="*/ 5051 w 590"/>
                    <a:gd name="T1" fmla="*/ 7283 h 567"/>
                    <a:gd name="T2" fmla="*/ 262 w 590"/>
                    <a:gd name="T3" fmla="*/ 2883 h 567"/>
                    <a:gd name="T4" fmla="*/ 262 w 590"/>
                    <a:gd name="T5" fmla="*/ 2883 h 567"/>
                    <a:gd name="T6" fmla="*/ 28 w 590"/>
                    <a:gd name="T7" fmla="*/ 2215 h 567"/>
                    <a:gd name="T8" fmla="*/ 28 w 590"/>
                    <a:gd name="T9" fmla="*/ 2215 h 567"/>
                    <a:gd name="T10" fmla="*/ 291 w 590"/>
                    <a:gd name="T11" fmla="*/ 1528 h 567"/>
                    <a:gd name="T12" fmla="*/ 291 w 590"/>
                    <a:gd name="T13" fmla="*/ 1528 h 567"/>
                    <a:gd name="T14" fmla="*/ 737 w 590"/>
                    <a:gd name="T15" fmla="*/ 975 h 567"/>
                    <a:gd name="T16" fmla="*/ 737 w 590"/>
                    <a:gd name="T17" fmla="*/ 975 h 567"/>
                    <a:gd name="T18" fmla="*/ 1810 w 590"/>
                    <a:gd name="T19" fmla="*/ 106 h 567"/>
                    <a:gd name="T20" fmla="*/ 1810 w 590"/>
                    <a:gd name="T21" fmla="*/ 106 h 567"/>
                    <a:gd name="T22" fmla="*/ 2306 w 590"/>
                    <a:gd name="T23" fmla="*/ 12 h 567"/>
                    <a:gd name="T24" fmla="*/ 2306 w 590"/>
                    <a:gd name="T25" fmla="*/ 12 h 567"/>
                    <a:gd name="T26" fmla="*/ 2757 w 590"/>
                    <a:gd name="T27" fmla="*/ 213 h 567"/>
                    <a:gd name="T28" fmla="*/ 2757 w 590"/>
                    <a:gd name="T29" fmla="*/ 213 h 567"/>
                    <a:gd name="T30" fmla="*/ 7558 w 590"/>
                    <a:gd name="T31" fmla="*/ 4624 h 567"/>
                    <a:gd name="T32" fmla="*/ 7558 w 590"/>
                    <a:gd name="T33" fmla="*/ 4624 h 567"/>
                    <a:gd name="T34" fmla="*/ 7558 w 590"/>
                    <a:gd name="T35" fmla="*/ 4624 h 567"/>
                    <a:gd name="T36" fmla="*/ 7771 w 590"/>
                    <a:gd name="T37" fmla="*/ 5186 h 567"/>
                    <a:gd name="T38" fmla="*/ 7771 w 590"/>
                    <a:gd name="T39" fmla="*/ 5186 h 567"/>
                    <a:gd name="T40" fmla="*/ 7665 w 590"/>
                    <a:gd name="T41" fmla="*/ 5533 h 567"/>
                    <a:gd name="T42" fmla="*/ 7665 w 590"/>
                    <a:gd name="T43" fmla="*/ 5533 h 567"/>
                    <a:gd name="T44" fmla="*/ 7530 w 590"/>
                    <a:gd name="T45" fmla="*/ 5727 h 567"/>
                    <a:gd name="T46" fmla="*/ 7530 w 590"/>
                    <a:gd name="T47" fmla="*/ 5727 h 567"/>
                    <a:gd name="T48" fmla="*/ 7213 w 590"/>
                    <a:gd name="T49" fmla="*/ 6135 h 567"/>
                    <a:gd name="T50" fmla="*/ 7213 w 590"/>
                    <a:gd name="T51" fmla="*/ 6135 h 567"/>
                    <a:gd name="T52" fmla="*/ 6398 w 590"/>
                    <a:gd name="T53" fmla="*/ 6993 h 567"/>
                    <a:gd name="T54" fmla="*/ 6398 w 590"/>
                    <a:gd name="T55" fmla="*/ 6993 h 567"/>
                    <a:gd name="T56" fmla="*/ 5829 w 590"/>
                    <a:gd name="T57" fmla="*/ 7401 h 567"/>
                    <a:gd name="T58" fmla="*/ 5829 w 590"/>
                    <a:gd name="T59" fmla="*/ 7401 h 567"/>
                    <a:gd name="T60" fmla="*/ 5460 w 590"/>
                    <a:gd name="T61" fmla="*/ 7455 h 567"/>
                    <a:gd name="T62" fmla="*/ 5460 w 590"/>
                    <a:gd name="T63" fmla="*/ 7455 h 567"/>
                    <a:gd name="T64" fmla="*/ 5460 w 590"/>
                    <a:gd name="T65" fmla="*/ 7455 h 567"/>
                    <a:gd name="T66" fmla="*/ 5460 w 590"/>
                    <a:gd name="T67" fmla="*/ 7455 h 567"/>
                    <a:gd name="T68" fmla="*/ 5051 w 590"/>
                    <a:gd name="T69" fmla="*/ 7283 h 567"/>
                    <a:gd name="T70" fmla="*/ 5567 w 590"/>
                    <a:gd name="T71" fmla="*/ 5979 h 567"/>
                    <a:gd name="T72" fmla="*/ 5604 w 590"/>
                    <a:gd name="T73" fmla="*/ 5951 h 567"/>
                    <a:gd name="T74" fmla="*/ 5604 w 590"/>
                    <a:gd name="T75" fmla="*/ 5951 h 567"/>
                    <a:gd name="T76" fmla="*/ 6280 w 590"/>
                    <a:gd name="T77" fmla="*/ 5231 h 567"/>
                    <a:gd name="T78" fmla="*/ 6280 w 590"/>
                    <a:gd name="T79" fmla="*/ 5231 h 567"/>
                    <a:gd name="T80" fmla="*/ 6280 w 590"/>
                    <a:gd name="T81" fmla="*/ 5214 h 567"/>
                    <a:gd name="T82" fmla="*/ 6280 w 590"/>
                    <a:gd name="T83" fmla="*/ 5214 h 567"/>
                    <a:gd name="T84" fmla="*/ 2150 w 590"/>
                    <a:gd name="T85" fmla="*/ 1422 h 567"/>
                    <a:gd name="T86" fmla="*/ 2150 w 590"/>
                    <a:gd name="T87" fmla="*/ 1422 h 567"/>
                    <a:gd name="T88" fmla="*/ 2072 w 590"/>
                    <a:gd name="T89" fmla="*/ 1490 h 567"/>
                    <a:gd name="T90" fmla="*/ 2072 w 590"/>
                    <a:gd name="T91" fmla="*/ 1490 h 567"/>
                    <a:gd name="T92" fmla="*/ 1479 w 590"/>
                    <a:gd name="T93" fmla="*/ 2109 h 567"/>
                    <a:gd name="T94" fmla="*/ 1479 w 590"/>
                    <a:gd name="T95" fmla="*/ 2109 h 567"/>
                    <a:gd name="T96" fmla="*/ 1422 w 590"/>
                    <a:gd name="T97" fmla="*/ 2175 h 567"/>
                    <a:gd name="T98" fmla="*/ 1422 w 590"/>
                    <a:gd name="T99" fmla="*/ 2175 h 567"/>
                    <a:gd name="T100" fmla="*/ 5567 w 590"/>
                    <a:gd name="T101" fmla="*/ 5979 h 56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90" h="567">
                      <a:moveTo>
                        <a:pt x="383" y="553"/>
                      </a:moveTo>
                      <a:cubicBezTo>
                        <a:pt x="374" y="544"/>
                        <a:pt x="31" y="229"/>
                        <a:pt x="20" y="219"/>
                      </a:cubicBezTo>
                      <a:cubicBezTo>
                        <a:pt x="20" y="219"/>
                        <a:pt x="20" y="219"/>
                        <a:pt x="20" y="219"/>
                      </a:cubicBezTo>
                      <a:cubicBezTo>
                        <a:pt x="4" y="204"/>
                        <a:pt x="0" y="181"/>
                        <a:pt x="2" y="168"/>
                      </a:cubicBezTo>
                      <a:cubicBezTo>
                        <a:pt x="2" y="168"/>
                        <a:pt x="2" y="168"/>
                        <a:pt x="2" y="168"/>
                      </a:cubicBezTo>
                      <a:cubicBezTo>
                        <a:pt x="4" y="144"/>
                        <a:pt x="13" y="131"/>
                        <a:pt x="22" y="116"/>
                      </a:cubicBezTo>
                      <a:cubicBezTo>
                        <a:pt x="22" y="116"/>
                        <a:pt x="22" y="116"/>
                        <a:pt x="22" y="116"/>
                      </a:cubicBezTo>
                      <a:cubicBezTo>
                        <a:pt x="32" y="101"/>
                        <a:pt x="43" y="87"/>
                        <a:pt x="56" y="74"/>
                      </a:cubicBezTo>
                      <a:cubicBezTo>
                        <a:pt x="56" y="74"/>
                        <a:pt x="56" y="74"/>
                        <a:pt x="56" y="74"/>
                      </a:cubicBezTo>
                      <a:cubicBezTo>
                        <a:pt x="82" y="46"/>
                        <a:pt x="108" y="23"/>
                        <a:pt x="137" y="8"/>
                      </a:cubicBezTo>
                      <a:cubicBezTo>
                        <a:pt x="137" y="8"/>
                        <a:pt x="137" y="8"/>
                        <a:pt x="137" y="8"/>
                      </a:cubicBezTo>
                      <a:cubicBezTo>
                        <a:pt x="147" y="4"/>
                        <a:pt x="157" y="0"/>
                        <a:pt x="175" y="1"/>
                      </a:cubicBezTo>
                      <a:cubicBezTo>
                        <a:pt x="175" y="1"/>
                        <a:pt x="175" y="1"/>
                        <a:pt x="175" y="1"/>
                      </a:cubicBezTo>
                      <a:cubicBezTo>
                        <a:pt x="185" y="2"/>
                        <a:pt x="199" y="6"/>
                        <a:pt x="209" y="16"/>
                      </a:cubicBezTo>
                      <a:cubicBezTo>
                        <a:pt x="209" y="16"/>
                        <a:pt x="209" y="16"/>
                        <a:pt x="209" y="16"/>
                      </a:cubicBezTo>
                      <a:cubicBezTo>
                        <a:pt x="218" y="25"/>
                        <a:pt x="556" y="335"/>
                        <a:pt x="573" y="351"/>
                      </a:cubicBezTo>
                      <a:cubicBezTo>
                        <a:pt x="573" y="351"/>
                        <a:pt x="573" y="351"/>
                        <a:pt x="573" y="351"/>
                      </a:cubicBezTo>
                      <a:cubicBezTo>
                        <a:pt x="573" y="351"/>
                        <a:pt x="573" y="351"/>
                        <a:pt x="573" y="351"/>
                      </a:cubicBezTo>
                      <a:cubicBezTo>
                        <a:pt x="589" y="367"/>
                        <a:pt x="590" y="386"/>
                        <a:pt x="589" y="394"/>
                      </a:cubicBezTo>
                      <a:cubicBezTo>
                        <a:pt x="589" y="394"/>
                        <a:pt x="589" y="394"/>
                        <a:pt x="589" y="394"/>
                      </a:cubicBezTo>
                      <a:cubicBezTo>
                        <a:pt x="587" y="409"/>
                        <a:pt x="583" y="414"/>
                        <a:pt x="581" y="420"/>
                      </a:cubicBezTo>
                      <a:cubicBezTo>
                        <a:pt x="581" y="420"/>
                        <a:pt x="581" y="420"/>
                        <a:pt x="581" y="420"/>
                      </a:cubicBezTo>
                      <a:cubicBezTo>
                        <a:pt x="578" y="425"/>
                        <a:pt x="575" y="430"/>
                        <a:pt x="571" y="435"/>
                      </a:cubicBezTo>
                      <a:cubicBezTo>
                        <a:pt x="571" y="435"/>
                        <a:pt x="571" y="435"/>
                        <a:pt x="571" y="435"/>
                      </a:cubicBezTo>
                      <a:cubicBezTo>
                        <a:pt x="564" y="445"/>
                        <a:pt x="556" y="455"/>
                        <a:pt x="547" y="466"/>
                      </a:cubicBezTo>
                      <a:cubicBezTo>
                        <a:pt x="547" y="466"/>
                        <a:pt x="547" y="466"/>
                        <a:pt x="547" y="466"/>
                      </a:cubicBezTo>
                      <a:cubicBezTo>
                        <a:pt x="528" y="488"/>
                        <a:pt x="506" y="512"/>
                        <a:pt x="485" y="531"/>
                      </a:cubicBezTo>
                      <a:cubicBezTo>
                        <a:pt x="485" y="531"/>
                        <a:pt x="485" y="531"/>
                        <a:pt x="485" y="531"/>
                      </a:cubicBezTo>
                      <a:cubicBezTo>
                        <a:pt x="471" y="543"/>
                        <a:pt x="461" y="553"/>
                        <a:pt x="442" y="562"/>
                      </a:cubicBezTo>
                      <a:cubicBezTo>
                        <a:pt x="442" y="562"/>
                        <a:pt x="442" y="562"/>
                        <a:pt x="442" y="562"/>
                      </a:cubicBezTo>
                      <a:cubicBezTo>
                        <a:pt x="436" y="564"/>
                        <a:pt x="429" y="567"/>
                        <a:pt x="414" y="566"/>
                      </a:cubicBezTo>
                      <a:cubicBezTo>
                        <a:pt x="414" y="566"/>
                        <a:pt x="414" y="566"/>
                        <a:pt x="414" y="566"/>
                      </a:cubicBezTo>
                      <a:cubicBezTo>
                        <a:pt x="414" y="566"/>
                        <a:pt x="414" y="566"/>
                        <a:pt x="414" y="566"/>
                      </a:cubicBezTo>
                      <a:cubicBezTo>
                        <a:pt x="414" y="566"/>
                        <a:pt x="414" y="566"/>
                        <a:pt x="414" y="566"/>
                      </a:cubicBezTo>
                      <a:cubicBezTo>
                        <a:pt x="406" y="566"/>
                        <a:pt x="394" y="562"/>
                        <a:pt x="383" y="553"/>
                      </a:cubicBezTo>
                      <a:close/>
                      <a:moveTo>
                        <a:pt x="422" y="454"/>
                      </a:moveTo>
                      <a:cubicBezTo>
                        <a:pt x="423" y="453"/>
                        <a:pt x="424" y="453"/>
                        <a:pt x="425" y="452"/>
                      </a:cubicBezTo>
                      <a:cubicBezTo>
                        <a:pt x="425" y="452"/>
                        <a:pt x="425" y="452"/>
                        <a:pt x="425" y="452"/>
                      </a:cubicBezTo>
                      <a:cubicBezTo>
                        <a:pt x="441" y="436"/>
                        <a:pt x="461" y="415"/>
                        <a:pt x="476" y="397"/>
                      </a:cubicBezTo>
                      <a:cubicBezTo>
                        <a:pt x="476" y="397"/>
                        <a:pt x="476" y="397"/>
                        <a:pt x="476" y="397"/>
                      </a:cubicBezTo>
                      <a:cubicBezTo>
                        <a:pt x="476" y="397"/>
                        <a:pt x="476" y="397"/>
                        <a:pt x="476" y="396"/>
                      </a:cubicBezTo>
                      <a:cubicBezTo>
                        <a:pt x="476" y="396"/>
                        <a:pt x="476" y="396"/>
                        <a:pt x="476" y="396"/>
                      </a:cubicBezTo>
                      <a:cubicBezTo>
                        <a:pt x="388" y="313"/>
                        <a:pt x="241" y="181"/>
                        <a:pt x="163" y="108"/>
                      </a:cubicBezTo>
                      <a:cubicBezTo>
                        <a:pt x="163" y="108"/>
                        <a:pt x="163" y="108"/>
                        <a:pt x="163" y="108"/>
                      </a:cubicBezTo>
                      <a:cubicBezTo>
                        <a:pt x="161" y="110"/>
                        <a:pt x="159" y="112"/>
                        <a:pt x="157" y="113"/>
                      </a:cubicBezTo>
                      <a:cubicBezTo>
                        <a:pt x="157" y="113"/>
                        <a:pt x="157" y="113"/>
                        <a:pt x="157" y="113"/>
                      </a:cubicBezTo>
                      <a:cubicBezTo>
                        <a:pt x="142" y="126"/>
                        <a:pt x="124" y="145"/>
                        <a:pt x="112" y="160"/>
                      </a:cubicBezTo>
                      <a:cubicBezTo>
                        <a:pt x="112" y="160"/>
                        <a:pt x="112" y="160"/>
                        <a:pt x="112" y="160"/>
                      </a:cubicBezTo>
                      <a:cubicBezTo>
                        <a:pt x="110" y="162"/>
                        <a:pt x="109" y="164"/>
                        <a:pt x="108" y="165"/>
                      </a:cubicBezTo>
                      <a:cubicBezTo>
                        <a:pt x="108" y="165"/>
                        <a:pt x="108" y="165"/>
                        <a:pt x="108" y="165"/>
                      </a:cubicBezTo>
                      <a:cubicBezTo>
                        <a:pt x="185" y="237"/>
                        <a:pt x="335" y="373"/>
                        <a:pt x="422" y="4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Freeform 30"/>
                <p:cNvSpPr>
                  <a:spLocks noEditPoints="1"/>
                </p:cNvSpPr>
                <p:nvPr/>
              </p:nvSpPr>
              <p:spPr bwMode="auto">
                <a:xfrm>
                  <a:off x="-2952" y="-1157"/>
                  <a:ext cx="2488" cy="2492"/>
                </a:xfrm>
                <a:custGeom>
                  <a:avLst/>
                  <a:gdLst>
                    <a:gd name="T0" fmla="*/ 6358 w 1053"/>
                    <a:gd name="T1" fmla="*/ 13731 h 1055"/>
                    <a:gd name="T2" fmla="*/ 2334 w 1053"/>
                    <a:gd name="T3" fmla="*/ 11940 h 1055"/>
                    <a:gd name="T4" fmla="*/ 2334 w 1053"/>
                    <a:gd name="T5" fmla="*/ 11940 h 1055"/>
                    <a:gd name="T6" fmla="*/ 172 w 1053"/>
                    <a:gd name="T7" fmla="*/ 6366 h 1055"/>
                    <a:gd name="T8" fmla="*/ 172 w 1053"/>
                    <a:gd name="T9" fmla="*/ 6366 h 1055"/>
                    <a:gd name="T10" fmla="*/ 1954 w 1053"/>
                    <a:gd name="T11" fmla="*/ 2331 h 1055"/>
                    <a:gd name="T12" fmla="*/ 1954 w 1053"/>
                    <a:gd name="T13" fmla="*/ 2331 h 1055"/>
                    <a:gd name="T14" fmla="*/ 1954 w 1053"/>
                    <a:gd name="T15" fmla="*/ 2331 h 1055"/>
                    <a:gd name="T16" fmla="*/ 7530 w 1053"/>
                    <a:gd name="T17" fmla="*/ 172 h 1055"/>
                    <a:gd name="T18" fmla="*/ 7530 w 1053"/>
                    <a:gd name="T19" fmla="*/ 172 h 1055"/>
                    <a:gd name="T20" fmla="*/ 11568 w 1053"/>
                    <a:gd name="T21" fmla="*/ 1953 h 1055"/>
                    <a:gd name="T22" fmla="*/ 11568 w 1053"/>
                    <a:gd name="T23" fmla="*/ 1953 h 1055"/>
                    <a:gd name="T24" fmla="*/ 13716 w 1053"/>
                    <a:gd name="T25" fmla="*/ 7537 h 1055"/>
                    <a:gd name="T26" fmla="*/ 13716 w 1053"/>
                    <a:gd name="T27" fmla="*/ 7537 h 1055"/>
                    <a:gd name="T28" fmla="*/ 11937 w 1053"/>
                    <a:gd name="T29" fmla="*/ 11572 h 1055"/>
                    <a:gd name="T30" fmla="*/ 11937 w 1053"/>
                    <a:gd name="T31" fmla="*/ 11572 h 1055"/>
                    <a:gd name="T32" fmla="*/ 6370 w 1053"/>
                    <a:gd name="T33" fmla="*/ 13731 h 1055"/>
                    <a:gd name="T34" fmla="*/ 6370 w 1053"/>
                    <a:gd name="T35" fmla="*/ 13731 h 1055"/>
                    <a:gd name="T36" fmla="*/ 6358 w 1053"/>
                    <a:gd name="T37" fmla="*/ 13731 h 1055"/>
                    <a:gd name="T38" fmla="*/ 2913 w 1053"/>
                    <a:gd name="T39" fmla="*/ 3215 h 1055"/>
                    <a:gd name="T40" fmla="*/ 2913 w 1053"/>
                    <a:gd name="T41" fmla="*/ 3215 h 1055"/>
                    <a:gd name="T42" fmla="*/ 1479 w 1053"/>
                    <a:gd name="T43" fmla="*/ 6472 h 1055"/>
                    <a:gd name="T44" fmla="*/ 1479 w 1053"/>
                    <a:gd name="T45" fmla="*/ 6472 h 1055"/>
                    <a:gd name="T46" fmla="*/ 3220 w 1053"/>
                    <a:gd name="T47" fmla="*/ 10991 h 1055"/>
                    <a:gd name="T48" fmla="*/ 3220 w 1053"/>
                    <a:gd name="T49" fmla="*/ 10991 h 1055"/>
                    <a:gd name="T50" fmla="*/ 6476 w 1053"/>
                    <a:gd name="T51" fmla="*/ 12425 h 1055"/>
                    <a:gd name="T52" fmla="*/ 6476 w 1053"/>
                    <a:gd name="T53" fmla="*/ 12425 h 1055"/>
                    <a:gd name="T54" fmla="*/ 10987 w 1053"/>
                    <a:gd name="T55" fmla="*/ 10674 h 1055"/>
                    <a:gd name="T56" fmla="*/ 10987 w 1053"/>
                    <a:gd name="T57" fmla="*/ 10674 h 1055"/>
                    <a:gd name="T58" fmla="*/ 12428 w 1053"/>
                    <a:gd name="T59" fmla="*/ 7422 h 1055"/>
                    <a:gd name="T60" fmla="*/ 12428 w 1053"/>
                    <a:gd name="T61" fmla="*/ 7422 h 1055"/>
                    <a:gd name="T62" fmla="*/ 10684 w 1053"/>
                    <a:gd name="T63" fmla="*/ 2912 h 1055"/>
                    <a:gd name="T64" fmla="*/ 10684 w 1053"/>
                    <a:gd name="T65" fmla="*/ 2912 h 1055"/>
                    <a:gd name="T66" fmla="*/ 7424 w 1053"/>
                    <a:gd name="T67" fmla="*/ 1462 h 1055"/>
                    <a:gd name="T68" fmla="*/ 7424 w 1053"/>
                    <a:gd name="T69" fmla="*/ 1462 h 1055"/>
                    <a:gd name="T70" fmla="*/ 2913 w 1053"/>
                    <a:gd name="T71" fmla="*/ 3215 h 1055"/>
                    <a:gd name="T72" fmla="*/ 2913 w 1053"/>
                    <a:gd name="T73" fmla="*/ 3215 h 105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053" h="1055">
                      <a:moveTo>
                        <a:pt x="482" y="1042"/>
                      </a:moveTo>
                      <a:cubicBezTo>
                        <a:pt x="372" y="1032"/>
                        <a:pt x="264" y="987"/>
                        <a:pt x="177" y="906"/>
                      </a:cubicBezTo>
                      <a:cubicBezTo>
                        <a:pt x="177" y="906"/>
                        <a:pt x="177" y="906"/>
                        <a:pt x="177" y="906"/>
                      </a:cubicBezTo>
                      <a:cubicBezTo>
                        <a:pt x="55" y="794"/>
                        <a:pt x="0" y="636"/>
                        <a:pt x="13" y="483"/>
                      </a:cubicBezTo>
                      <a:cubicBezTo>
                        <a:pt x="13" y="483"/>
                        <a:pt x="13" y="483"/>
                        <a:pt x="13" y="483"/>
                      </a:cubicBezTo>
                      <a:cubicBezTo>
                        <a:pt x="23" y="373"/>
                        <a:pt x="68" y="264"/>
                        <a:pt x="148" y="177"/>
                      </a:cubicBezTo>
                      <a:cubicBezTo>
                        <a:pt x="148" y="177"/>
                        <a:pt x="148" y="177"/>
                        <a:pt x="148" y="177"/>
                      </a:cubicBezTo>
                      <a:cubicBezTo>
                        <a:pt x="148" y="177"/>
                        <a:pt x="148" y="177"/>
                        <a:pt x="148" y="177"/>
                      </a:cubicBezTo>
                      <a:cubicBezTo>
                        <a:pt x="261" y="55"/>
                        <a:pt x="418" y="0"/>
                        <a:pt x="571" y="13"/>
                      </a:cubicBezTo>
                      <a:cubicBezTo>
                        <a:pt x="571" y="13"/>
                        <a:pt x="571" y="13"/>
                        <a:pt x="571" y="13"/>
                      </a:cubicBezTo>
                      <a:cubicBezTo>
                        <a:pt x="681" y="22"/>
                        <a:pt x="789" y="67"/>
                        <a:pt x="877" y="148"/>
                      </a:cubicBezTo>
                      <a:cubicBezTo>
                        <a:pt x="877" y="148"/>
                        <a:pt x="877" y="148"/>
                        <a:pt x="877" y="148"/>
                      </a:cubicBezTo>
                      <a:cubicBezTo>
                        <a:pt x="998" y="261"/>
                        <a:pt x="1053" y="418"/>
                        <a:pt x="1040" y="572"/>
                      </a:cubicBezTo>
                      <a:cubicBezTo>
                        <a:pt x="1040" y="572"/>
                        <a:pt x="1040" y="572"/>
                        <a:pt x="1040" y="572"/>
                      </a:cubicBezTo>
                      <a:cubicBezTo>
                        <a:pt x="1031" y="682"/>
                        <a:pt x="986" y="790"/>
                        <a:pt x="905" y="878"/>
                      </a:cubicBezTo>
                      <a:cubicBezTo>
                        <a:pt x="905" y="878"/>
                        <a:pt x="905" y="878"/>
                        <a:pt x="905" y="878"/>
                      </a:cubicBezTo>
                      <a:cubicBezTo>
                        <a:pt x="793" y="999"/>
                        <a:pt x="635" y="1055"/>
                        <a:pt x="483" y="1042"/>
                      </a:cubicBezTo>
                      <a:cubicBezTo>
                        <a:pt x="483" y="1042"/>
                        <a:pt x="483" y="1042"/>
                        <a:pt x="483" y="1042"/>
                      </a:cubicBezTo>
                      <a:cubicBezTo>
                        <a:pt x="482" y="1042"/>
                        <a:pt x="482" y="1042"/>
                        <a:pt x="482" y="1042"/>
                      </a:cubicBezTo>
                      <a:close/>
                      <a:moveTo>
                        <a:pt x="221" y="244"/>
                      </a:moveTo>
                      <a:cubicBezTo>
                        <a:pt x="221" y="244"/>
                        <a:pt x="221" y="244"/>
                        <a:pt x="221" y="244"/>
                      </a:cubicBezTo>
                      <a:cubicBezTo>
                        <a:pt x="155" y="315"/>
                        <a:pt x="119" y="402"/>
                        <a:pt x="112" y="491"/>
                      </a:cubicBezTo>
                      <a:cubicBezTo>
                        <a:pt x="112" y="491"/>
                        <a:pt x="112" y="491"/>
                        <a:pt x="112" y="491"/>
                      </a:cubicBezTo>
                      <a:cubicBezTo>
                        <a:pt x="101" y="615"/>
                        <a:pt x="145" y="743"/>
                        <a:pt x="244" y="834"/>
                      </a:cubicBezTo>
                      <a:cubicBezTo>
                        <a:pt x="244" y="834"/>
                        <a:pt x="244" y="834"/>
                        <a:pt x="244" y="834"/>
                      </a:cubicBezTo>
                      <a:cubicBezTo>
                        <a:pt x="315" y="899"/>
                        <a:pt x="402" y="935"/>
                        <a:pt x="491" y="943"/>
                      </a:cubicBezTo>
                      <a:cubicBezTo>
                        <a:pt x="491" y="943"/>
                        <a:pt x="491" y="943"/>
                        <a:pt x="491" y="943"/>
                      </a:cubicBezTo>
                      <a:cubicBezTo>
                        <a:pt x="615" y="954"/>
                        <a:pt x="742" y="909"/>
                        <a:pt x="833" y="810"/>
                      </a:cubicBezTo>
                      <a:cubicBezTo>
                        <a:pt x="833" y="810"/>
                        <a:pt x="833" y="810"/>
                        <a:pt x="833" y="810"/>
                      </a:cubicBezTo>
                      <a:cubicBezTo>
                        <a:pt x="898" y="740"/>
                        <a:pt x="934" y="652"/>
                        <a:pt x="942" y="563"/>
                      </a:cubicBezTo>
                      <a:cubicBezTo>
                        <a:pt x="942" y="563"/>
                        <a:pt x="942" y="563"/>
                        <a:pt x="942" y="563"/>
                      </a:cubicBezTo>
                      <a:cubicBezTo>
                        <a:pt x="952" y="439"/>
                        <a:pt x="908" y="312"/>
                        <a:pt x="810" y="221"/>
                      </a:cubicBezTo>
                      <a:cubicBezTo>
                        <a:pt x="810" y="221"/>
                        <a:pt x="810" y="221"/>
                        <a:pt x="810" y="221"/>
                      </a:cubicBezTo>
                      <a:cubicBezTo>
                        <a:pt x="739" y="155"/>
                        <a:pt x="652" y="119"/>
                        <a:pt x="563" y="111"/>
                      </a:cubicBezTo>
                      <a:cubicBezTo>
                        <a:pt x="563" y="111"/>
                        <a:pt x="563" y="111"/>
                        <a:pt x="563" y="111"/>
                      </a:cubicBezTo>
                      <a:cubicBezTo>
                        <a:pt x="439" y="101"/>
                        <a:pt x="312" y="145"/>
                        <a:pt x="221" y="244"/>
                      </a:cubicBezTo>
                      <a:cubicBezTo>
                        <a:pt x="221" y="244"/>
                        <a:pt x="221" y="244"/>
                        <a:pt x="221" y="24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sp>
        <p:nvSpPr>
          <p:cNvPr id="29" name="TextBox 17"/>
          <p:cNvSpPr txBox="1">
            <a:spLocks noChangeArrowheads="1"/>
          </p:cNvSpPr>
          <p:nvPr/>
        </p:nvSpPr>
        <p:spPr bwMode="auto">
          <a:xfrm>
            <a:off x="5225907" y="3156033"/>
            <a:ext cx="31400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3200" b="1" dirty="0">
                <a:solidFill>
                  <a:srgbClr val="072063"/>
                </a:solidFill>
              </a:rPr>
              <a:t>项目简介</a:t>
            </a:r>
            <a:endParaRPr lang="zh-CN" altLang="en-US" sz="3200" b="1" dirty="0">
              <a:solidFill>
                <a:srgbClr val="07206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6858000"/>
            <a:chOff x="0" y="0"/>
            <a:chExt cx="12192000" cy="6858000"/>
          </a:xfrm>
        </p:grpSpPr>
        <p:sp>
          <p:nvSpPr>
            <p:cNvPr id="29" name="矩形 28"/>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4883217" y="319610"/>
            <a:ext cx="2425566" cy="769441"/>
          </a:xfrm>
          <a:prstGeom prst="rect">
            <a:avLst/>
          </a:prstGeom>
          <a:noFill/>
        </p:spPr>
        <p:txBody>
          <a:bodyPr wrap="square" rtlCol="0">
            <a:spAutoFit/>
          </a:bodyPr>
          <a:lstStyle>
            <a:defPPr>
              <a:defRPr lang="zh-CN"/>
            </a:defPPr>
            <a:lvl1pPr algn="ctr">
              <a:defRPr sz="240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lvl1pPr>
          </a:lstStyle>
          <a:p>
            <a:r>
              <a:rPr lang="zh-CN" altLang="en-US" sz="4400" dirty="0">
                <a:solidFill>
                  <a:srgbClr val="223770"/>
                </a:solidFill>
                <a:latin typeface="微软雅黑" panose="020B0503020204020204" pitchFamily="34" charset="-122"/>
                <a:ea typeface="微软雅黑" panose="020B0503020204020204" pitchFamily="34" charset="-122"/>
              </a:rPr>
              <a:t>项目背景</a:t>
            </a:r>
            <a:endParaRPr lang="zh-CN" altLang="en-US" sz="4400" dirty="0">
              <a:solidFill>
                <a:srgbClr val="223770"/>
              </a:solidFill>
              <a:latin typeface="微软雅黑" panose="020B0503020204020204" pitchFamily="34" charset="-122"/>
              <a:ea typeface="微软雅黑" panose="020B0503020204020204" pitchFamily="34" charset="-122"/>
            </a:endParaRPr>
          </a:p>
        </p:txBody>
      </p:sp>
      <p:sp>
        <p:nvSpPr>
          <p:cNvPr id="75" name="矩形 74"/>
          <p:cNvSpPr/>
          <p:nvPr/>
        </p:nvSpPr>
        <p:spPr>
          <a:xfrm>
            <a:off x="710293" y="1088714"/>
            <a:ext cx="11241075" cy="28613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本项目基于中国大学生工程实践与创新能力大赛</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智能</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赛道的生活垃圾智能分类赛项。随着环境保护意识的提升和可持续发展战略的推进，智能技术在提升垃圾分类效率和促进资源循环利用方面发挥着关键作用。目前，领先企业如华为、腾讯和百度已在智能垃圾分类领域取得进展，通过自动化和智能化技术优化了垃圾分类流程。尽管如此，现有智能垃圾分类系统仍有局限。</a:t>
            </a:r>
            <a:endParaRPr lang="zh-CN" altLang="en-US" sz="2400" dirty="0">
              <a:latin typeface="微软雅黑" panose="020B0503020204020204" pitchFamily="34" charset="-122"/>
              <a:ea typeface="微软雅黑" panose="020B0503020204020204" pitchFamily="34" charset="-122"/>
            </a:endParaRPr>
          </a:p>
        </p:txBody>
      </p:sp>
      <p:sp>
        <p:nvSpPr>
          <p:cNvPr id="76" name="文本框 8"/>
          <p:cNvSpPr txBox="1"/>
          <p:nvPr/>
        </p:nvSpPr>
        <p:spPr>
          <a:xfrm>
            <a:off x="2654829" y="2710791"/>
            <a:ext cx="1847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solidFill>
                <a:schemeClr val="tx1">
                  <a:lumMod val="75000"/>
                  <a:lumOff val="2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grpSp>
        <p:nvGrpSpPr>
          <p:cNvPr id="26" name="组合 25"/>
          <p:cNvGrpSpPr/>
          <p:nvPr/>
        </p:nvGrpSpPr>
        <p:grpSpPr bwMode="auto">
          <a:xfrm>
            <a:off x="8437726" y="3889675"/>
            <a:ext cx="2839874" cy="1977404"/>
            <a:chOff x="6198333" y="4343616"/>
            <a:chExt cx="2376902" cy="1571409"/>
          </a:xfrm>
        </p:grpSpPr>
        <p:sp>
          <p:nvSpPr>
            <p:cNvPr id="27" name="矩形 26"/>
            <p:cNvSpPr/>
            <p:nvPr/>
          </p:nvSpPr>
          <p:spPr>
            <a:xfrm>
              <a:off x="6198333" y="5621378"/>
              <a:ext cx="2376902" cy="293647"/>
            </a:xfrm>
            <a:prstGeom prst="rect">
              <a:avLst/>
            </a:prstGeom>
            <a:gradFill flip="none" rotWithShape="1">
              <a:gsLst>
                <a:gs pos="0">
                  <a:schemeClr val="tx1"/>
                </a:gs>
                <a:gs pos="100000">
                  <a:srgbClr val="1F223E">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28" name="Picture 2"/>
            <p:cNvPicPr>
              <a:picLocks noChangeAspect="1" noChangeArrowheads="1"/>
            </p:cNvPicPr>
            <p:nvPr/>
          </p:nvPicPr>
          <p:blipFill>
            <a:blip r:embed="rId1"/>
            <a:stretch>
              <a:fillRect/>
            </a:stretch>
          </p:blipFill>
          <p:spPr bwMode="auto">
            <a:xfrm>
              <a:off x="6225325" y="4343616"/>
              <a:ext cx="2307041" cy="1455538"/>
            </a:xfrm>
            <a:prstGeom prst="rect">
              <a:avLst/>
            </a:prstGeom>
            <a:solidFill>
              <a:srgbClr val="60DCFE"/>
            </a:solidFill>
            <a:ln w="9525">
              <a:solidFill>
                <a:schemeClr val="bg1">
                  <a:lumMod val="6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 name="图片 3"/>
          <p:cNvPicPr>
            <a:picLocks noChangeAspect="1"/>
          </p:cNvPicPr>
          <p:nvPr/>
        </p:nvPicPr>
        <p:blipFill>
          <a:blip r:embed="rId2"/>
          <a:stretch>
            <a:fillRect/>
          </a:stretch>
        </p:blipFill>
        <p:spPr>
          <a:xfrm>
            <a:off x="819150" y="3950335"/>
            <a:ext cx="3679825" cy="2036445"/>
          </a:xfrm>
          <a:prstGeom prst="rect">
            <a:avLst/>
          </a:prstGeom>
        </p:spPr>
      </p:pic>
      <p:pic>
        <p:nvPicPr>
          <p:cNvPr id="7" name="图片 6"/>
          <p:cNvPicPr>
            <a:picLocks noChangeAspect="1"/>
          </p:cNvPicPr>
          <p:nvPr/>
        </p:nvPicPr>
        <p:blipFill>
          <a:blip r:embed="rId3"/>
          <a:stretch>
            <a:fillRect/>
          </a:stretch>
        </p:blipFill>
        <p:spPr>
          <a:xfrm>
            <a:off x="4701540" y="3890010"/>
            <a:ext cx="3510280" cy="20961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 calcmode="lin" valueType="num">
                                      <p:cBhvr>
                                        <p:cTn id="10" dur="500" fill="hold"/>
                                        <p:tgtEl>
                                          <p:spTgt spid="75"/>
                                        </p:tgtEl>
                                        <p:attrNameLst>
                                          <p:attrName>ppt_w</p:attrName>
                                        </p:attrNameLst>
                                      </p:cBhvr>
                                      <p:tavLst>
                                        <p:tav tm="0">
                                          <p:val>
                                            <p:fltVal val="0"/>
                                          </p:val>
                                        </p:tav>
                                        <p:tav tm="100000">
                                          <p:val>
                                            <p:strVal val="#ppt_w"/>
                                          </p:val>
                                        </p:tav>
                                      </p:tavLst>
                                    </p:anim>
                                    <p:anim calcmode="lin" valueType="num">
                                      <p:cBhvr>
                                        <p:cTn id="11" dur="500" fill="hold"/>
                                        <p:tgtEl>
                                          <p:spTgt spid="75"/>
                                        </p:tgtEl>
                                        <p:attrNameLst>
                                          <p:attrName>ppt_h</p:attrName>
                                        </p:attrNameLst>
                                      </p:cBhvr>
                                      <p:tavLst>
                                        <p:tav tm="0">
                                          <p:val>
                                            <p:fltVal val="0"/>
                                          </p:val>
                                        </p:tav>
                                        <p:tav tm="100000">
                                          <p:val>
                                            <p:strVal val="#ppt_h"/>
                                          </p:val>
                                        </p:tav>
                                      </p:tavLst>
                                    </p:anim>
                                    <p:animEffect transition="in" filter="fade">
                                      <p:cBhvr>
                                        <p:cTn id="12" dur="500"/>
                                        <p:tgtEl>
                                          <p:spTgt spid="75"/>
                                        </p:tgtEl>
                                      </p:cBhvr>
                                    </p:animEffect>
                                  </p:childTnLst>
                                </p:cTn>
                              </p:par>
                              <p:par>
                                <p:cTn id="13" presetID="53" presetClass="entr" presetSubtype="16" fill="hold" grpId="0" nodeType="withEffect" nodePh="1">
                                  <p:stCondLst>
                                    <p:cond delay="0"/>
                                  </p:stCondLst>
                                  <p:endCondLst>
                                    <p:cond evt="begin" delay="0">
                                      <p:tn val="13"/>
                                    </p:cond>
                                  </p:endCondLst>
                                  <p:childTnLst>
                                    <p:set>
                                      <p:cBhvr>
                                        <p:cTn id="14" dur="1" fill="hold">
                                          <p:stCondLst>
                                            <p:cond delay="0"/>
                                          </p:stCondLst>
                                        </p:cTn>
                                        <p:tgtEl>
                                          <p:spTgt spid="76"/>
                                        </p:tgtEl>
                                        <p:attrNameLst>
                                          <p:attrName>style.visibility</p:attrName>
                                        </p:attrNameLst>
                                      </p:cBhvr>
                                      <p:to>
                                        <p:strVal val="visible"/>
                                      </p:to>
                                    </p:set>
                                    <p:anim calcmode="lin" valueType="num">
                                      <p:cBhvr>
                                        <p:cTn id="15" dur="500" fill="hold"/>
                                        <p:tgtEl>
                                          <p:spTgt spid="76"/>
                                        </p:tgtEl>
                                        <p:attrNameLst>
                                          <p:attrName>ppt_w</p:attrName>
                                        </p:attrNameLst>
                                      </p:cBhvr>
                                      <p:tavLst>
                                        <p:tav tm="0">
                                          <p:val>
                                            <p:fltVal val="0"/>
                                          </p:val>
                                        </p:tav>
                                        <p:tav tm="100000">
                                          <p:val>
                                            <p:strVal val="#ppt_w"/>
                                          </p:val>
                                        </p:tav>
                                      </p:tavLst>
                                    </p:anim>
                                    <p:anim calcmode="lin" valueType="num">
                                      <p:cBhvr>
                                        <p:cTn id="16" dur="500" fill="hold"/>
                                        <p:tgtEl>
                                          <p:spTgt spid="76"/>
                                        </p:tgtEl>
                                        <p:attrNameLst>
                                          <p:attrName>ppt_h</p:attrName>
                                        </p:attrNameLst>
                                      </p:cBhvr>
                                      <p:tavLst>
                                        <p:tav tm="0">
                                          <p:val>
                                            <p:fltVal val="0"/>
                                          </p:val>
                                        </p:tav>
                                        <p:tav tm="100000">
                                          <p:val>
                                            <p:strVal val="#ppt_h"/>
                                          </p:val>
                                        </p:tav>
                                      </p:tavLst>
                                    </p:anim>
                                    <p:animEffect transition="in" filter="fade">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6" grpId="0"/>
      <p:bldP spid="7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sp>
          <p:nvSpPr>
            <p:cNvPr id="3" name="矩形 2"/>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标题 1"/>
          <p:cNvSpPr txBox="1"/>
          <p:nvPr/>
        </p:nvSpPr>
        <p:spPr>
          <a:xfrm>
            <a:off x="4899259" y="192505"/>
            <a:ext cx="8229600" cy="5715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12" name="Picture 3"/>
          <p:cNvPicPr>
            <a:picLocks noChangeAspect="1" noChangeArrowheads="1"/>
          </p:cNvPicPr>
          <p:nvPr/>
        </p:nvPicPr>
        <p:blipFill rotWithShape="1">
          <a:blip r:embed="rId1" cstate="print">
            <a:duotone>
              <a:schemeClr val="bg2">
                <a:shade val="45000"/>
                <a:satMod val="135000"/>
              </a:schemeClr>
              <a:prstClr val="white"/>
            </a:duotone>
            <a:extLst>
              <a:ext uri="{28A0092B-C50C-407E-A947-70E740481C1C}">
                <a14:useLocalDpi xmlns:a14="http://schemas.microsoft.com/office/drawing/2010/main" val="0"/>
              </a:ext>
            </a:extLst>
          </a:blip>
          <a:srcRect l="2767" r="7205" b="57679"/>
          <a:stretch>
            <a:fillRect/>
          </a:stretch>
        </p:blipFill>
        <p:spPr bwMode="auto">
          <a:xfrm rot="10800000">
            <a:off x="2692116" y="4277675"/>
            <a:ext cx="7272808" cy="469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rotWithShape="1">
          <a:blip r:embed="rId1" cstate="print">
            <a:duotone>
              <a:schemeClr val="bg2">
                <a:shade val="45000"/>
                <a:satMod val="135000"/>
              </a:schemeClr>
              <a:prstClr val="white"/>
            </a:duotone>
            <a:extLst>
              <a:ext uri="{28A0092B-C50C-407E-A947-70E740481C1C}">
                <a14:useLocalDpi xmlns:a14="http://schemas.microsoft.com/office/drawing/2010/main" val="0"/>
              </a:ext>
            </a:extLst>
          </a:blip>
          <a:srcRect l="2767" r="7205" b="57679"/>
          <a:stretch>
            <a:fillRect/>
          </a:stretch>
        </p:blipFill>
        <p:spPr bwMode="auto">
          <a:xfrm rot="10800000" flipV="1">
            <a:off x="2677629" y="2189443"/>
            <a:ext cx="7272808" cy="469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7"/>
          <p:cNvSpPr txBox="1">
            <a:spLocks noChangeArrowheads="1"/>
          </p:cNvSpPr>
          <p:nvPr/>
        </p:nvSpPr>
        <p:spPr bwMode="auto">
          <a:xfrm>
            <a:off x="5479716" y="3222062"/>
            <a:ext cx="31400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3200" b="1" dirty="0">
                <a:solidFill>
                  <a:srgbClr val="072063"/>
                </a:solidFill>
              </a:rPr>
              <a:t>技术方案</a:t>
            </a:r>
            <a:endParaRPr lang="zh-CN" altLang="en-US" sz="3200" b="1" dirty="0">
              <a:solidFill>
                <a:srgbClr val="072063"/>
              </a:solidFill>
            </a:endParaRPr>
          </a:p>
        </p:txBody>
      </p:sp>
      <p:grpSp>
        <p:nvGrpSpPr>
          <p:cNvPr id="15" name="组合 14"/>
          <p:cNvGrpSpPr/>
          <p:nvPr/>
        </p:nvGrpSpPr>
        <p:grpSpPr bwMode="auto">
          <a:xfrm>
            <a:off x="3916029" y="2902975"/>
            <a:ext cx="1223962" cy="1227137"/>
            <a:chOff x="2195736" y="2846882"/>
            <a:chExt cx="1224137" cy="1226546"/>
          </a:xfrm>
        </p:grpSpPr>
        <p:sp>
          <p:nvSpPr>
            <p:cNvPr id="16" name="椭圆 15"/>
            <p:cNvSpPr/>
            <p:nvPr/>
          </p:nvSpPr>
          <p:spPr>
            <a:xfrm>
              <a:off x="2195736" y="3683091"/>
              <a:ext cx="1224137" cy="390337"/>
            </a:xfrm>
            <a:prstGeom prst="ellipse">
              <a:avLst/>
            </a:prstGeom>
            <a:gradFill flip="none" rotWithShape="1">
              <a:gsLst>
                <a:gs pos="0">
                  <a:schemeClr val="tx1">
                    <a:alpha val="68000"/>
                  </a:schemeClr>
                </a:gs>
                <a:gs pos="100000">
                  <a:schemeClr val="tx1">
                    <a:lumMod val="65000"/>
                    <a:lumOff val="3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000"/>
            </a:p>
          </p:txBody>
        </p:sp>
        <p:grpSp>
          <p:nvGrpSpPr>
            <p:cNvPr id="17" name="组合 19"/>
            <p:cNvGrpSpPr/>
            <p:nvPr/>
          </p:nvGrpSpPr>
          <p:grpSpPr bwMode="auto">
            <a:xfrm>
              <a:off x="2279813" y="2846882"/>
              <a:ext cx="1089990" cy="1089990"/>
              <a:chOff x="2636173" y="3306483"/>
              <a:chExt cx="605681" cy="605681"/>
            </a:xfrm>
          </p:grpSpPr>
          <p:sp>
            <p:nvSpPr>
              <p:cNvPr id="18" name="椭圆 17"/>
              <p:cNvSpPr/>
              <p:nvPr/>
            </p:nvSpPr>
            <p:spPr>
              <a:xfrm>
                <a:off x="2636213" y="3306483"/>
                <a:ext cx="605231" cy="605735"/>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b="1">
                  <a:solidFill>
                    <a:schemeClr val="tx1">
                      <a:lumMod val="65000"/>
                      <a:lumOff val="35000"/>
                    </a:schemeClr>
                  </a:solidFill>
                </a:endParaRPr>
              </a:p>
            </p:txBody>
          </p:sp>
          <p:grpSp>
            <p:nvGrpSpPr>
              <p:cNvPr id="19" name="Group 35"/>
              <p:cNvGrpSpPr>
                <a:grpSpLocks noChangeAspect="1"/>
              </p:cNvGrpSpPr>
              <p:nvPr/>
            </p:nvGrpSpPr>
            <p:grpSpPr bwMode="auto">
              <a:xfrm>
                <a:off x="2768702" y="3443936"/>
                <a:ext cx="340622" cy="330774"/>
                <a:chOff x="-82" y="533"/>
                <a:chExt cx="1349" cy="1310"/>
              </a:xfrm>
            </p:grpSpPr>
            <p:sp>
              <p:nvSpPr>
                <p:cNvPr id="20" name="Freeform 36"/>
                <p:cNvSpPr>
                  <a:spLocks noEditPoints="1"/>
                </p:cNvSpPr>
                <p:nvPr/>
              </p:nvSpPr>
              <p:spPr bwMode="auto">
                <a:xfrm>
                  <a:off x="-82" y="849"/>
                  <a:ext cx="1072" cy="994"/>
                </a:xfrm>
                <a:custGeom>
                  <a:avLst/>
                  <a:gdLst>
                    <a:gd name="T0" fmla="*/ 2961 w 454"/>
                    <a:gd name="T1" fmla="*/ 0 h 421"/>
                    <a:gd name="T2" fmla="*/ 4002 w 454"/>
                    <a:gd name="T3" fmla="*/ 212 h 421"/>
                    <a:gd name="T4" fmla="*/ 5407 w 454"/>
                    <a:gd name="T5" fmla="*/ 3686 h 421"/>
                    <a:gd name="T6" fmla="*/ 2961 w 454"/>
                    <a:gd name="T7" fmla="*/ 5308 h 421"/>
                    <a:gd name="T8" fmla="*/ 2949 w 454"/>
                    <a:gd name="T9" fmla="*/ 5308 h 421"/>
                    <a:gd name="T10" fmla="*/ 2949 w 454"/>
                    <a:gd name="T11" fmla="*/ 5308 h 421"/>
                    <a:gd name="T12" fmla="*/ 2883 w 454"/>
                    <a:gd name="T13" fmla="*/ 5329 h 421"/>
                    <a:gd name="T14" fmla="*/ 1908 w 454"/>
                    <a:gd name="T15" fmla="*/ 5541 h 421"/>
                    <a:gd name="T16" fmla="*/ 1105 w 454"/>
                    <a:gd name="T17" fmla="*/ 5423 h 421"/>
                    <a:gd name="T18" fmla="*/ 1065 w 454"/>
                    <a:gd name="T19" fmla="*/ 5386 h 421"/>
                    <a:gd name="T20" fmla="*/ 1672 w 454"/>
                    <a:gd name="T21" fmla="*/ 5029 h 421"/>
                    <a:gd name="T22" fmla="*/ 1646 w 454"/>
                    <a:gd name="T23" fmla="*/ 4951 h 421"/>
                    <a:gd name="T24" fmla="*/ 524 w 454"/>
                    <a:gd name="T25" fmla="*/ 1617 h 421"/>
                    <a:gd name="T26" fmla="*/ 2961 w 454"/>
                    <a:gd name="T27" fmla="*/ 0 h 421"/>
                    <a:gd name="T28" fmla="*/ 2961 w 454"/>
                    <a:gd name="T29" fmla="*/ 279 h 421"/>
                    <a:gd name="T30" fmla="*/ 774 w 454"/>
                    <a:gd name="T31" fmla="*/ 1740 h 421"/>
                    <a:gd name="T32" fmla="*/ 1790 w 454"/>
                    <a:gd name="T33" fmla="*/ 4710 h 421"/>
                    <a:gd name="T34" fmla="*/ 1924 w 454"/>
                    <a:gd name="T35" fmla="*/ 5145 h 421"/>
                    <a:gd name="T36" fmla="*/ 1924 w 454"/>
                    <a:gd name="T37" fmla="*/ 5145 h 421"/>
                    <a:gd name="T38" fmla="*/ 1924 w 454"/>
                    <a:gd name="T39" fmla="*/ 5161 h 421"/>
                    <a:gd name="T40" fmla="*/ 1856 w 454"/>
                    <a:gd name="T41" fmla="*/ 5251 h 421"/>
                    <a:gd name="T42" fmla="*/ 1908 w 454"/>
                    <a:gd name="T43" fmla="*/ 5251 h 421"/>
                    <a:gd name="T44" fmla="*/ 2765 w 454"/>
                    <a:gd name="T45" fmla="*/ 5067 h 421"/>
                    <a:gd name="T46" fmla="*/ 2949 w 454"/>
                    <a:gd name="T47" fmla="*/ 5029 h 421"/>
                    <a:gd name="T48" fmla="*/ 2961 w 454"/>
                    <a:gd name="T49" fmla="*/ 5029 h 421"/>
                    <a:gd name="T50" fmla="*/ 5145 w 454"/>
                    <a:gd name="T51" fmla="*/ 3579 h 421"/>
                    <a:gd name="T52" fmla="*/ 3887 w 454"/>
                    <a:gd name="T53" fmla="*/ 475 h 421"/>
                    <a:gd name="T54" fmla="*/ 2961 w 454"/>
                    <a:gd name="T55" fmla="*/ 279 h 421"/>
                    <a:gd name="T56" fmla="*/ 2961 w 454"/>
                    <a:gd name="T57" fmla="*/ 279 h 42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54" h="421">
                      <a:moveTo>
                        <a:pt x="225" y="0"/>
                      </a:moveTo>
                      <a:cubicBezTo>
                        <a:pt x="252" y="0"/>
                        <a:pt x="278" y="5"/>
                        <a:pt x="304" y="16"/>
                      </a:cubicBezTo>
                      <a:cubicBezTo>
                        <a:pt x="406" y="59"/>
                        <a:pt x="454" y="177"/>
                        <a:pt x="411" y="280"/>
                      </a:cubicBezTo>
                      <a:cubicBezTo>
                        <a:pt x="379" y="357"/>
                        <a:pt x="304" y="403"/>
                        <a:pt x="225" y="403"/>
                      </a:cubicBezTo>
                      <a:cubicBezTo>
                        <a:pt x="225" y="403"/>
                        <a:pt x="225" y="403"/>
                        <a:pt x="224" y="403"/>
                      </a:cubicBezTo>
                      <a:cubicBezTo>
                        <a:pt x="224" y="403"/>
                        <a:pt x="224" y="403"/>
                        <a:pt x="224" y="403"/>
                      </a:cubicBezTo>
                      <a:cubicBezTo>
                        <a:pt x="223" y="403"/>
                        <a:pt x="221" y="404"/>
                        <a:pt x="219" y="405"/>
                      </a:cubicBezTo>
                      <a:cubicBezTo>
                        <a:pt x="194" y="417"/>
                        <a:pt x="168" y="421"/>
                        <a:pt x="145" y="421"/>
                      </a:cubicBezTo>
                      <a:cubicBezTo>
                        <a:pt x="118" y="421"/>
                        <a:pt x="95" y="416"/>
                        <a:pt x="84" y="412"/>
                      </a:cubicBezTo>
                      <a:cubicBezTo>
                        <a:pt x="81" y="411"/>
                        <a:pt x="79" y="409"/>
                        <a:pt x="81" y="409"/>
                      </a:cubicBezTo>
                      <a:cubicBezTo>
                        <a:pt x="111" y="406"/>
                        <a:pt x="123" y="389"/>
                        <a:pt x="127" y="382"/>
                      </a:cubicBezTo>
                      <a:cubicBezTo>
                        <a:pt x="128" y="379"/>
                        <a:pt x="126" y="377"/>
                        <a:pt x="125" y="376"/>
                      </a:cubicBezTo>
                      <a:cubicBezTo>
                        <a:pt x="38" y="327"/>
                        <a:pt x="0" y="218"/>
                        <a:pt x="40" y="123"/>
                      </a:cubicBezTo>
                      <a:cubicBezTo>
                        <a:pt x="72" y="46"/>
                        <a:pt x="147" y="0"/>
                        <a:pt x="225" y="0"/>
                      </a:cubicBezTo>
                      <a:moveTo>
                        <a:pt x="225" y="21"/>
                      </a:moveTo>
                      <a:cubicBezTo>
                        <a:pt x="153" y="21"/>
                        <a:pt x="88" y="65"/>
                        <a:pt x="59" y="132"/>
                      </a:cubicBezTo>
                      <a:cubicBezTo>
                        <a:pt x="24" y="215"/>
                        <a:pt x="57" y="313"/>
                        <a:pt x="136" y="358"/>
                      </a:cubicBezTo>
                      <a:cubicBezTo>
                        <a:pt x="147" y="365"/>
                        <a:pt x="152" y="379"/>
                        <a:pt x="146" y="391"/>
                      </a:cubicBezTo>
                      <a:cubicBezTo>
                        <a:pt x="146" y="391"/>
                        <a:pt x="146" y="391"/>
                        <a:pt x="146" y="391"/>
                      </a:cubicBezTo>
                      <a:cubicBezTo>
                        <a:pt x="146" y="392"/>
                        <a:pt x="146" y="392"/>
                        <a:pt x="146" y="392"/>
                      </a:cubicBezTo>
                      <a:cubicBezTo>
                        <a:pt x="144" y="394"/>
                        <a:pt x="143" y="396"/>
                        <a:pt x="141" y="399"/>
                      </a:cubicBezTo>
                      <a:cubicBezTo>
                        <a:pt x="142" y="399"/>
                        <a:pt x="143" y="399"/>
                        <a:pt x="145" y="399"/>
                      </a:cubicBezTo>
                      <a:cubicBezTo>
                        <a:pt x="169" y="399"/>
                        <a:pt x="191" y="394"/>
                        <a:pt x="210" y="385"/>
                      </a:cubicBezTo>
                      <a:cubicBezTo>
                        <a:pt x="214" y="383"/>
                        <a:pt x="219" y="382"/>
                        <a:pt x="224" y="382"/>
                      </a:cubicBezTo>
                      <a:cubicBezTo>
                        <a:pt x="225" y="382"/>
                        <a:pt x="225" y="382"/>
                        <a:pt x="225" y="382"/>
                      </a:cubicBezTo>
                      <a:cubicBezTo>
                        <a:pt x="298" y="382"/>
                        <a:pt x="363" y="339"/>
                        <a:pt x="391" y="272"/>
                      </a:cubicBezTo>
                      <a:cubicBezTo>
                        <a:pt x="430" y="180"/>
                        <a:pt x="387" y="74"/>
                        <a:pt x="295" y="36"/>
                      </a:cubicBezTo>
                      <a:cubicBezTo>
                        <a:pt x="273" y="26"/>
                        <a:pt x="249" y="21"/>
                        <a:pt x="225" y="21"/>
                      </a:cubicBezTo>
                      <a:cubicBezTo>
                        <a:pt x="225" y="21"/>
                        <a:pt x="225" y="21"/>
                        <a:pt x="225"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Oval 37"/>
                <p:cNvSpPr>
                  <a:spLocks noChangeArrowheads="1"/>
                </p:cNvSpPr>
                <p:nvPr/>
              </p:nvSpPr>
              <p:spPr bwMode="auto">
                <a:xfrm>
                  <a:off x="201" y="1291"/>
                  <a:ext cx="121" cy="12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p>
              </p:txBody>
            </p:sp>
            <p:sp>
              <p:nvSpPr>
                <p:cNvPr id="22" name="Oval 38"/>
                <p:cNvSpPr>
                  <a:spLocks noChangeArrowheads="1"/>
                </p:cNvSpPr>
                <p:nvPr/>
              </p:nvSpPr>
              <p:spPr bwMode="auto">
                <a:xfrm>
                  <a:off x="400" y="1291"/>
                  <a:ext cx="118" cy="12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p>
              </p:txBody>
            </p:sp>
            <p:sp>
              <p:nvSpPr>
                <p:cNvPr id="23" name="Oval 39"/>
                <p:cNvSpPr>
                  <a:spLocks noChangeArrowheads="1"/>
                </p:cNvSpPr>
                <p:nvPr/>
              </p:nvSpPr>
              <p:spPr bwMode="auto">
                <a:xfrm>
                  <a:off x="596" y="1291"/>
                  <a:ext cx="118" cy="12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p>
              </p:txBody>
            </p:sp>
            <p:sp>
              <p:nvSpPr>
                <p:cNvPr id="24" name="Freeform 40"/>
                <p:cNvSpPr>
                  <a:spLocks noEditPoints="1"/>
                </p:cNvSpPr>
                <p:nvPr/>
              </p:nvSpPr>
              <p:spPr bwMode="auto">
                <a:xfrm>
                  <a:off x="440" y="533"/>
                  <a:ext cx="827" cy="909"/>
                </a:xfrm>
                <a:custGeom>
                  <a:avLst/>
                  <a:gdLst>
                    <a:gd name="T0" fmla="*/ 3195 w 350"/>
                    <a:gd name="T1" fmla="*/ 4604 h 385"/>
                    <a:gd name="T2" fmla="*/ 3204 w 350"/>
                    <a:gd name="T3" fmla="*/ 4554 h 385"/>
                    <a:gd name="T4" fmla="*/ 4170 w 350"/>
                    <a:gd name="T5" fmla="*/ 1700 h 385"/>
                    <a:gd name="T6" fmla="*/ 1189 w 350"/>
                    <a:gd name="T7" fmla="*/ 484 h 385"/>
                    <a:gd name="T8" fmla="*/ 0 w 350"/>
                    <a:gd name="T9" fmla="*/ 1646 h 385"/>
                    <a:gd name="T10" fmla="*/ 50 w 350"/>
                    <a:gd name="T11" fmla="*/ 1634 h 385"/>
                    <a:gd name="T12" fmla="*/ 1134 w 350"/>
                    <a:gd name="T13" fmla="*/ 1856 h 385"/>
                    <a:gd name="T14" fmla="*/ 1994 w 350"/>
                    <a:gd name="T15" fmla="*/ 2420 h 385"/>
                    <a:gd name="T16" fmla="*/ 2167 w 350"/>
                    <a:gd name="T17" fmla="*/ 2368 h 385"/>
                    <a:gd name="T18" fmla="*/ 2450 w 350"/>
                    <a:gd name="T19" fmla="*/ 2659 h 385"/>
                    <a:gd name="T20" fmla="*/ 2372 w 350"/>
                    <a:gd name="T21" fmla="*/ 2871 h 385"/>
                    <a:gd name="T22" fmla="*/ 2769 w 350"/>
                    <a:gd name="T23" fmla="*/ 5038 h 385"/>
                    <a:gd name="T24" fmla="*/ 3667 w 350"/>
                    <a:gd name="T25" fmla="*/ 4951 h 385"/>
                    <a:gd name="T26" fmla="*/ 3707 w 350"/>
                    <a:gd name="T27" fmla="*/ 4923 h 385"/>
                    <a:gd name="T28" fmla="*/ 3195 w 350"/>
                    <a:gd name="T29" fmla="*/ 4604 h 385"/>
                    <a:gd name="T30" fmla="*/ 2847 w 350"/>
                    <a:gd name="T31" fmla="*/ 2659 h 385"/>
                    <a:gd name="T32" fmla="*/ 3154 w 350"/>
                    <a:gd name="T33" fmla="*/ 2368 h 385"/>
                    <a:gd name="T34" fmla="*/ 3445 w 350"/>
                    <a:gd name="T35" fmla="*/ 2659 h 385"/>
                    <a:gd name="T36" fmla="*/ 3154 w 350"/>
                    <a:gd name="T37" fmla="*/ 2961 h 385"/>
                    <a:gd name="T38" fmla="*/ 2847 w 350"/>
                    <a:gd name="T39" fmla="*/ 2659 h 3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50" h="385">
                      <a:moveTo>
                        <a:pt x="242" y="350"/>
                      </a:moveTo>
                      <a:cubicBezTo>
                        <a:pt x="241" y="348"/>
                        <a:pt x="242" y="346"/>
                        <a:pt x="243" y="346"/>
                      </a:cubicBezTo>
                      <a:cubicBezTo>
                        <a:pt x="318" y="303"/>
                        <a:pt x="350" y="210"/>
                        <a:pt x="316" y="129"/>
                      </a:cubicBezTo>
                      <a:cubicBezTo>
                        <a:pt x="279" y="41"/>
                        <a:pt x="178" y="0"/>
                        <a:pt x="90" y="37"/>
                      </a:cubicBezTo>
                      <a:cubicBezTo>
                        <a:pt x="49" y="55"/>
                        <a:pt x="18" y="86"/>
                        <a:pt x="0" y="125"/>
                      </a:cubicBezTo>
                      <a:cubicBezTo>
                        <a:pt x="2" y="124"/>
                        <a:pt x="3" y="124"/>
                        <a:pt x="4" y="124"/>
                      </a:cubicBezTo>
                      <a:cubicBezTo>
                        <a:pt x="32" y="124"/>
                        <a:pt x="59" y="130"/>
                        <a:pt x="86" y="141"/>
                      </a:cubicBezTo>
                      <a:cubicBezTo>
                        <a:pt x="111" y="151"/>
                        <a:pt x="133" y="166"/>
                        <a:pt x="151" y="184"/>
                      </a:cubicBezTo>
                      <a:cubicBezTo>
                        <a:pt x="154" y="181"/>
                        <a:pt x="159" y="180"/>
                        <a:pt x="164" y="180"/>
                      </a:cubicBezTo>
                      <a:cubicBezTo>
                        <a:pt x="176" y="180"/>
                        <a:pt x="186" y="190"/>
                        <a:pt x="186" y="202"/>
                      </a:cubicBezTo>
                      <a:cubicBezTo>
                        <a:pt x="186" y="208"/>
                        <a:pt x="184" y="214"/>
                        <a:pt x="180" y="218"/>
                      </a:cubicBezTo>
                      <a:cubicBezTo>
                        <a:pt x="211" y="265"/>
                        <a:pt x="223" y="325"/>
                        <a:pt x="210" y="383"/>
                      </a:cubicBezTo>
                      <a:cubicBezTo>
                        <a:pt x="240" y="385"/>
                        <a:pt x="266" y="380"/>
                        <a:pt x="278" y="376"/>
                      </a:cubicBezTo>
                      <a:cubicBezTo>
                        <a:pt x="281" y="375"/>
                        <a:pt x="282" y="374"/>
                        <a:pt x="281" y="374"/>
                      </a:cubicBezTo>
                      <a:cubicBezTo>
                        <a:pt x="255" y="371"/>
                        <a:pt x="245" y="356"/>
                        <a:pt x="242" y="350"/>
                      </a:cubicBezTo>
                      <a:close/>
                      <a:moveTo>
                        <a:pt x="216" y="202"/>
                      </a:moveTo>
                      <a:cubicBezTo>
                        <a:pt x="216" y="190"/>
                        <a:pt x="226" y="180"/>
                        <a:pt x="239" y="180"/>
                      </a:cubicBezTo>
                      <a:cubicBezTo>
                        <a:pt x="251" y="180"/>
                        <a:pt x="261" y="190"/>
                        <a:pt x="261" y="202"/>
                      </a:cubicBezTo>
                      <a:cubicBezTo>
                        <a:pt x="261" y="215"/>
                        <a:pt x="251" y="225"/>
                        <a:pt x="239" y="225"/>
                      </a:cubicBezTo>
                      <a:cubicBezTo>
                        <a:pt x="226" y="225"/>
                        <a:pt x="216" y="215"/>
                        <a:pt x="216" y="20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79562" y="983411"/>
            <a:ext cx="11839275" cy="5037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277600" y="0"/>
            <a:ext cx="457200"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flipH="1">
            <a:off x="1021137" y="2249305"/>
            <a:ext cx="3774669" cy="789270"/>
          </a:xfrm>
          <a:custGeom>
            <a:avLst/>
            <a:gdLst>
              <a:gd name="connsiteX0" fmla="*/ 0 w 7382577"/>
              <a:gd name="connsiteY0" fmla="*/ 1106905 h 2492943"/>
              <a:gd name="connsiteX1" fmla="*/ 1126156 w 7382577"/>
              <a:gd name="connsiteY1" fmla="*/ 1106905 h 2492943"/>
              <a:gd name="connsiteX2" fmla="*/ 1260909 w 7382577"/>
              <a:gd name="connsiteY2" fmla="*/ 1925053 h 2492943"/>
              <a:gd name="connsiteX3" fmla="*/ 1742172 w 7382577"/>
              <a:gd name="connsiteY3" fmla="*/ 0 h 2492943"/>
              <a:gd name="connsiteX4" fmla="*/ 2088682 w 7382577"/>
              <a:gd name="connsiteY4" fmla="*/ 2492943 h 2492943"/>
              <a:gd name="connsiteX5" fmla="*/ 2444817 w 7382577"/>
              <a:gd name="connsiteY5" fmla="*/ 1097280 h 2492943"/>
              <a:gd name="connsiteX6" fmla="*/ 7382577 w 7382577"/>
              <a:gd name="connsiteY6" fmla="*/ 1097280 h 249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2577" h="2492943">
                <a:moveTo>
                  <a:pt x="0" y="1106905"/>
                </a:moveTo>
                <a:lnTo>
                  <a:pt x="1126156" y="1106905"/>
                </a:lnTo>
                <a:lnTo>
                  <a:pt x="1260909" y="1925053"/>
                </a:lnTo>
                <a:lnTo>
                  <a:pt x="1742172" y="0"/>
                </a:lnTo>
                <a:lnTo>
                  <a:pt x="2088682" y="2492943"/>
                </a:lnTo>
                <a:lnTo>
                  <a:pt x="2444817" y="1097280"/>
                </a:lnTo>
                <a:lnTo>
                  <a:pt x="7382577" y="1097280"/>
                </a:lnTo>
              </a:path>
            </a:pathLst>
          </a:custGeom>
          <a:noFill/>
          <a:ln w="19050">
            <a:solidFill>
              <a:srgbClr val="223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5" name="文本框 14"/>
          <p:cNvSpPr txBox="1"/>
          <p:nvPr/>
        </p:nvSpPr>
        <p:spPr>
          <a:xfrm>
            <a:off x="1174282" y="1361586"/>
            <a:ext cx="4656134" cy="1013034"/>
          </a:xfrm>
          <a:prstGeom prst="rect">
            <a:avLst/>
          </a:prstGeom>
          <a:noFill/>
        </p:spPr>
        <p:txBody>
          <a:bodyPr wrap="square" rtlCol="0">
            <a:spAutoFit/>
          </a:bodyPr>
          <a:lstStyle/>
          <a:p>
            <a:pPr>
              <a:lnSpc>
                <a:spcPct val="150000"/>
              </a:lnSpc>
            </a:pPr>
            <a:r>
              <a:rPr lang="zh-CN" altLang="en-US" sz="44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整体设计</a:t>
            </a:r>
            <a:endParaRPr lang="zh-CN" altLang="en-US" sz="44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9" name="矩形 18"/>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37" descr="资源 3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V="1">
            <a:off x="6517473" y="5669280"/>
            <a:ext cx="1358147" cy="1188720"/>
          </a:xfrm>
          <a:prstGeom prst="rect">
            <a:avLst/>
          </a:prstGeom>
        </p:spPr>
      </p:pic>
      <p:pic>
        <p:nvPicPr>
          <p:cNvPr id="23" name="图片 9" descr="资源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0716" y="0"/>
            <a:ext cx="1486636" cy="1183907"/>
          </a:xfrm>
          <a:prstGeom prst="rect">
            <a:avLst/>
          </a:prstGeom>
        </p:spPr>
      </p:pic>
      <p:pic>
        <p:nvPicPr>
          <p:cNvPr id="2" name="图片 1"/>
          <p:cNvPicPr>
            <a:picLocks noChangeAspect="1"/>
          </p:cNvPicPr>
          <p:nvPr/>
        </p:nvPicPr>
        <p:blipFill>
          <a:blip r:embed="rId5"/>
          <a:stretch>
            <a:fillRect/>
          </a:stretch>
        </p:blipFill>
        <p:spPr>
          <a:xfrm>
            <a:off x="4217885" y="2054449"/>
            <a:ext cx="7012322" cy="30918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sp>
          <p:nvSpPr>
            <p:cNvPr id="27" name="矩形 26"/>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4389121" y="1953927"/>
            <a:ext cx="1463040" cy="3255747"/>
          </a:xfrm>
          <a:prstGeom prst="rect">
            <a:avLst/>
          </a:prstGeom>
          <a:noFill/>
          <a:ln w="19050">
            <a:solidFill>
              <a:srgbClr val="223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183558" y="2495484"/>
            <a:ext cx="1463039" cy="460375"/>
          </a:xfrm>
          <a:prstGeom prst="rect">
            <a:avLst/>
          </a:prstGeom>
          <a:solidFill>
            <a:schemeClr val="bg1"/>
          </a:solidFill>
        </p:spPr>
        <p:txBody>
          <a:bodyPr wrap="square" rtlCol="0">
            <a:spAutoFit/>
          </a:bodyPr>
          <a:lstStyle/>
          <a:p>
            <a:r>
              <a:rPr lang="en-US" altLang="zh-CN" sz="24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STM32</a:t>
            </a:r>
            <a:endParaRPr lang="en-US" altLang="zh-CN" sz="24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9" name="文本框 8"/>
          <p:cNvSpPr txBox="1"/>
          <p:nvPr/>
        </p:nvSpPr>
        <p:spPr>
          <a:xfrm>
            <a:off x="695426" y="3180403"/>
            <a:ext cx="4800599" cy="1706880"/>
          </a:xfrm>
          <a:prstGeom prst="rect">
            <a:avLst/>
          </a:prstGeom>
          <a:solidFill>
            <a:schemeClr val="bg1"/>
          </a:solidFill>
        </p:spPr>
        <p:txBody>
          <a:bodyPr wrap="square">
            <a:spAutoFit/>
          </a:bodyPr>
          <a:lstStyle/>
          <a:p>
            <a:pPr algn="r">
              <a:lnSpc>
                <a:spcPct val="150000"/>
              </a:lnSpc>
            </a:pPr>
            <a:r>
              <a:rPr sz="1400" dirty="0">
                <a:solidFill>
                  <a:schemeClr val="bg2">
                    <a:lumMod val="50000"/>
                  </a:schemeClr>
                </a:solidFill>
              </a:rPr>
              <a:t>STM32微控制器作为智能垃圾分类系统的核心，负责控制垃圾分类流程。它可以处理来自各种传感器的信号，并根据这些信号来识别垃圾类型，进而控制机械臂或分拣装置将垃圾自动分配到相应的垃圾桶中</a:t>
            </a:r>
            <a:endParaRPr sz="1400" dirty="0">
              <a:solidFill>
                <a:schemeClr val="bg2">
                  <a:lumMod val="50000"/>
                </a:schemeClr>
              </a:solidFill>
            </a:endParaRPr>
          </a:p>
          <a:p>
            <a:pPr algn="r">
              <a:lnSpc>
                <a:spcPct val="150000"/>
              </a:lnSpc>
            </a:pPr>
            <a:r>
              <a:rPr sz="1400" dirty="0">
                <a:solidFill>
                  <a:schemeClr val="bg2">
                    <a:lumMod val="50000"/>
                  </a:schemeClr>
                </a:solidFill>
              </a:rPr>
              <a:t>。</a:t>
            </a:r>
            <a:endParaRPr sz="1400" dirty="0">
              <a:solidFill>
                <a:schemeClr val="bg2">
                  <a:lumMod val="50000"/>
                </a:schemeClr>
              </a:solidFill>
            </a:endParaRPr>
          </a:p>
        </p:txBody>
      </p:sp>
      <p:sp>
        <p:nvSpPr>
          <p:cNvPr id="49" name="矩形 48"/>
          <p:cNvSpPr/>
          <p:nvPr/>
        </p:nvSpPr>
        <p:spPr>
          <a:xfrm>
            <a:off x="6294923" y="1953927"/>
            <a:ext cx="1463040" cy="3255747"/>
          </a:xfrm>
          <a:prstGeom prst="rect">
            <a:avLst/>
          </a:prstGeom>
          <a:noFill/>
          <a:ln w="19050">
            <a:solidFill>
              <a:srgbClr val="223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7197291" y="2464707"/>
            <a:ext cx="2425566" cy="523220"/>
          </a:xfrm>
          <a:prstGeom prst="rect">
            <a:avLst/>
          </a:prstGeom>
          <a:solidFill>
            <a:schemeClr val="bg1"/>
          </a:solidFill>
        </p:spPr>
        <p:txBody>
          <a:bodyPr wrap="square" rtlCol="0">
            <a:spAutoFit/>
          </a:bodyPr>
          <a:lstStyle/>
          <a:p>
            <a:r>
              <a:rPr lang="en-US" altLang="zh-CN" sz="28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yolov5</a:t>
            </a:r>
            <a:endParaRPr lang="zh-CN" altLang="en-US" sz="2800" dirty="0">
              <a:solidFill>
                <a:schemeClr val="tx1">
                  <a:lumMod val="65000"/>
                  <a:lumOff val="35000"/>
                </a:schemeClr>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1" name="文本框 50"/>
          <p:cNvSpPr txBox="1"/>
          <p:nvPr/>
        </p:nvSpPr>
        <p:spPr>
          <a:xfrm>
            <a:off x="7092830" y="3180432"/>
            <a:ext cx="4531618" cy="1383665"/>
          </a:xfrm>
          <a:prstGeom prst="rect">
            <a:avLst/>
          </a:prstGeom>
          <a:solidFill>
            <a:schemeClr val="bg1"/>
          </a:solidFill>
        </p:spPr>
        <p:txBody>
          <a:bodyPr wrap="square">
            <a:spAutoFit/>
          </a:bodyPr>
          <a:lstStyle/>
          <a:p>
            <a:pPr>
              <a:lnSpc>
                <a:spcPct val="150000"/>
              </a:lnSpc>
            </a:pPr>
            <a:r>
              <a:rPr lang="zh-CN" altLang="en-US" sz="1400" dirty="0">
                <a:solidFill>
                  <a:schemeClr val="bg2">
                    <a:lumMod val="50000"/>
                  </a:schemeClr>
                </a:solidFill>
              </a:rPr>
              <a:t>采用</a:t>
            </a:r>
            <a:r>
              <a:rPr lang="en-US" altLang="zh-CN" sz="1400" dirty="0">
                <a:solidFill>
                  <a:schemeClr val="bg2">
                    <a:lumMod val="50000"/>
                  </a:schemeClr>
                </a:solidFill>
              </a:rPr>
              <a:t>YOLOv5</a:t>
            </a:r>
            <a:r>
              <a:rPr lang="zh-CN" altLang="en-US" sz="1400" dirty="0">
                <a:solidFill>
                  <a:schemeClr val="bg2">
                    <a:lumMod val="50000"/>
                  </a:schemeClr>
                </a:solidFill>
              </a:rPr>
              <a:t>深度学习模型，结合工业相机，实现垃圾的快速精准识别。该模型用于构建高效的视觉识别系统，能够处理图像并实时识别多种垃圾，满足对垃圾分类识别的高要求。</a:t>
            </a:r>
            <a:endParaRPr lang="zh-CN" altLang="en-US" sz="1050" dirty="0">
              <a:solidFill>
                <a:schemeClr val="bg2">
                  <a:lumMod val="50000"/>
                </a:schemeClr>
              </a:solidFill>
              <a:cs typeface="Arial" panose="020B0604020202020204" pitchFamily="34" charset="0"/>
            </a:endParaRPr>
          </a:p>
        </p:txBody>
      </p:sp>
      <p:sp>
        <p:nvSpPr>
          <p:cNvPr id="11" name="文本框 10"/>
          <p:cNvSpPr txBox="1"/>
          <p:nvPr/>
        </p:nvSpPr>
        <p:spPr>
          <a:xfrm>
            <a:off x="1037524" y="5110789"/>
            <a:ext cx="10116953" cy="335156"/>
          </a:xfrm>
          <a:prstGeom prst="rect">
            <a:avLst/>
          </a:prstGeom>
          <a:noFill/>
        </p:spPr>
        <p:txBody>
          <a:bodyPr wrap="square">
            <a:spAutoFit/>
          </a:bodyPr>
          <a:lstStyle/>
          <a:p>
            <a:pPr algn="ctr">
              <a:lnSpc>
                <a:spcPct val="150000"/>
              </a:lnSpc>
            </a:pPr>
            <a:endParaRPr lang="zh-CN" altLang="en-US" sz="12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6" name="标题 1"/>
          <p:cNvSpPr>
            <a:spLocks noGrp="1"/>
          </p:cNvSpPr>
          <p:nvPr>
            <p:ph type="title"/>
          </p:nvPr>
        </p:nvSpPr>
        <p:spPr>
          <a:xfrm>
            <a:off x="5017169" y="424501"/>
            <a:ext cx="8229600" cy="571500"/>
          </a:xfrm>
        </p:spPr>
        <p:txBody>
          <a:bodyPr>
            <a:normAutofit fontScale="90000"/>
          </a:bodyPr>
          <a:lstStyle/>
          <a:p>
            <a:pPr eaLnBrk="1" fontAlgn="auto" hangingPunct="1">
              <a:spcAft>
                <a:spcPts val="0"/>
              </a:spcAft>
              <a:defRPr/>
            </a:pPr>
            <a:r>
              <a:rPr lang="zh-CN" altLang="en-US" b="1" dirty="0">
                <a:solidFill>
                  <a:srgbClr val="002060"/>
                </a:solidFill>
                <a:latin typeface="+mn-ea"/>
                <a:ea typeface="+mn-ea"/>
              </a:rPr>
              <a:t>技术方案</a:t>
            </a:r>
            <a:endParaRPr b="1" dirty="0">
              <a:solidFill>
                <a:srgbClr val="002060"/>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1000"/>
                                        <p:tgtEl>
                                          <p:spTgt spid="50"/>
                                        </p:tgtEl>
                                      </p:cBhvr>
                                    </p:animEffect>
                                    <p:anim calcmode="lin" valueType="num">
                                      <p:cBhvr>
                                        <p:cTn id="20" dur="1000" fill="hold"/>
                                        <p:tgtEl>
                                          <p:spTgt spid="50"/>
                                        </p:tgtEl>
                                        <p:attrNameLst>
                                          <p:attrName>ppt_x</p:attrName>
                                        </p:attrNameLst>
                                      </p:cBhvr>
                                      <p:tavLst>
                                        <p:tav tm="0">
                                          <p:val>
                                            <p:strVal val="#ppt_x"/>
                                          </p:val>
                                        </p:tav>
                                        <p:tav tm="100000">
                                          <p:val>
                                            <p:strVal val="#ppt_x"/>
                                          </p:val>
                                        </p:tav>
                                      </p:tavLst>
                                    </p:anim>
                                    <p:anim calcmode="lin" valueType="num">
                                      <p:cBhvr>
                                        <p:cTn id="21" dur="1000" fill="hold"/>
                                        <p:tgtEl>
                                          <p:spTgt spid="5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1000"/>
                                        <p:tgtEl>
                                          <p:spTgt spid="51"/>
                                        </p:tgtEl>
                                      </p:cBhvr>
                                    </p:animEffect>
                                    <p:anim calcmode="lin" valueType="num">
                                      <p:cBhvr>
                                        <p:cTn id="25" dur="1000" fill="hold"/>
                                        <p:tgtEl>
                                          <p:spTgt spid="51"/>
                                        </p:tgtEl>
                                        <p:attrNameLst>
                                          <p:attrName>ppt_x</p:attrName>
                                        </p:attrNameLst>
                                      </p:cBhvr>
                                      <p:tavLst>
                                        <p:tav tm="0">
                                          <p:val>
                                            <p:strVal val="#ppt_x"/>
                                          </p:val>
                                        </p:tav>
                                        <p:tav tm="100000">
                                          <p:val>
                                            <p:strVal val="#ppt_x"/>
                                          </p:val>
                                        </p:tav>
                                      </p:tavLst>
                                    </p:anim>
                                    <p:anim calcmode="lin" valueType="num">
                                      <p:cBhvr>
                                        <p:cTn id="26"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nodePh="1">
                                  <p:stCondLst>
                                    <p:cond delay="0"/>
                                  </p:stCondLst>
                                  <p:endCondLst>
                                    <p:cond evt="begin" delay="0">
                                      <p:tn val="29"/>
                                    </p:cond>
                                  </p:end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P spid="9" grpId="0" bldLvl="0" animBg="1"/>
      <p:bldP spid="9" grpId="1" animBg="1"/>
      <p:bldP spid="50" grpId="0" animBg="1"/>
      <p:bldP spid="50" grpId="1" animBg="1"/>
      <p:bldP spid="51" grpId="0" bldLvl="0" animBg="1"/>
      <p:bldP spid="51" grpId="1" animBg="1"/>
      <p:bldP spid="11" grpId="0"/>
      <p:bldP spid="1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sp>
          <p:nvSpPr>
            <p:cNvPr id="3" name="矩形 2"/>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标题 1"/>
          <p:cNvSpPr txBox="1"/>
          <p:nvPr/>
        </p:nvSpPr>
        <p:spPr>
          <a:xfrm>
            <a:off x="4203032" y="481263"/>
            <a:ext cx="8229600" cy="5715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dirty="0">
                <a:solidFill>
                  <a:srgbClr val="002060"/>
                </a:solidFill>
                <a:latin typeface="微软雅黑" panose="020B0503020204020204" pitchFamily="34" charset="-122"/>
                <a:ea typeface="微软雅黑" panose="020B0503020204020204" pitchFamily="34" charset="-122"/>
              </a:rPr>
              <a:t>感知系统设计</a:t>
            </a:r>
            <a:endParaRPr lang="zh-CN" altLang="en-US" dirty="0">
              <a:solidFill>
                <a:srgbClr val="002060"/>
              </a:solidFill>
              <a:latin typeface="微软雅黑" panose="020B0503020204020204" pitchFamily="34" charset="-122"/>
              <a:ea typeface="微软雅黑" panose="020B0503020204020204" pitchFamily="34" charset="-122"/>
            </a:endParaRPr>
          </a:p>
        </p:txBody>
      </p:sp>
      <p:sp>
        <p:nvSpPr>
          <p:cNvPr id="9" name="矩形: 圆角 8"/>
          <p:cNvSpPr/>
          <p:nvPr/>
        </p:nvSpPr>
        <p:spPr>
          <a:xfrm>
            <a:off x="5352846" y="3296148"/>
            <a:ext cx="1010651" cy="872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传感器</a:t>
            </a:r>
            <a:endParaRPr lang="zh-CN" altLang="en-US" dirty="0"/>
          </a:p>
        </p:txBody>
      </p:sp>
      <p:sp>
        <p:nvSpPr>
          <p:cNvPr id="25" name="矩形: 圆角 24"/>
          <p:cNvSpPr/>
          <p:nvPr/>
        </p:nvSpPr>
        <p:spPr>
          <a:xfrm>
            <a:off x="7610475" y="3336290"/>
            <a:ext cx="2100580" cy="872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视觉传感器进行垃圾识别与分类</a:t>
            </a:r>
            <a:endParaRPr lang="zh-CN" altLang="en-US" dirty="0"/>
          </a:p>
        </p:txBody>
      </p:sp>
      <p:sp>
        <p:nvSpPr>
          <p:cNvPr id="26" name="矩形: 圆角 25"/>
          <p:cNvSpPr/>
          <p:nvPr/>
        </p:nvSpPr>
        <p:spPr>
          <a:xfrm>
            <a:off x="5126776" y="5391150"/>
            <a:ext cx="1519231" cy="872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红外传感器检验垃圾位置</a:t>
            </a:r>
            <a:endParaRPr lang="zh-CN" altLang="en-US" dirty="0"/>
          </a:p>
        </p:txBody>
      </p:sp>
      <p:sp>
        <p:nvSpPr>
          <p:cNvPr id="27" name="矩形: 圆角 26"/>
          <p:cNvSpPr/>
          <p:nvPr/>
        </p:nvSpPr>
        <p:spPr>
          <a:xfrm>
            <a:off x="2108835" y="3350895"/>
            <a:ext cx="2012950" cy="872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通讯传感器实现上位机与下位机的通讯</a:t>
            </a:r>
            <a:endParaRPr lang="zh-CN" altLang="en-US" dirty="0"/>
          </a:p>
        </p:txBody>
      </p:sp>
      <p:sp>
        <p:nvSpPr>
          <p:cNvPr id="28" name="矩形: 圆角 27"/>
          <p:cNvSpPr/>
          <p:nvPr/>
        </p:nvSpPr>
        <p:spPr>
          <a:xfrm>
            <a:off x="5126777" y="1302165"/>
            <a:ext cx="1519231" cy="872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超声波测距检验满载</a:t>
            </a:r>
            <a:endParaRPr lang="zh-CN" altLang="en-US" dirty="0"/>
          </a:p>
        </p:txBody>
      </p:sp>
      <p:sp>
        <p:nvSpPr>
          <p:cNvPr id="29" name="箭头: 下 28"/>
          <p:cNvSpPr/>
          <p:nvPr/>
        </p:nvSpPr>
        <p:spPr>
          <a:xfrm>
            <a:off x="5720613" y="4168438"/>
            <a:ext cx="336885" cy="12227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下 29"/>
          <p:cNvSpPr/>
          <p:nvPr/>
        </p:nvSpPr>
        <p:spPr>
          <a:xfrm rot="10800000">
            <a:off x="5726308" y="2164549"/>
            <a:ext cx="320170" cy="11297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下 30"/>
          <p:cNvSpPr/>
          <p:nvPr/>
        </p:nvSpPr>
        <p:spPr>
          <a:xfrm rot="5400000">
            <a:off x="4565137" y="3175583"/>
            <a:ext cx="336885" cy="12227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下 31"/>
          <p:cNvSpPr/>
          <p:nvPr/>
        </p:nvSpPr>
        <p:spPr>
          <a:xfrm rot="16200000">
            <a:off x="6818591" y="3175582"/>
            <a:ext cx="336885" cy="12227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41313"/>
            <a:ext cx="12192000" cy="6858000"/>
            <a:chOff x="0" y="0"/>
            <a:chExt cx="12192000" cy="6858000"/>
          </a:xfrm>
        </p:grpSpPr>
        <p:sp>
          <p:nvSpPr>
            <p:cNvPr id="3" name="矩形 2"/>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Picture 3"/>
          <p:cNvPicPr>
            <a:picLocks noChangeAspect="1" noChangeArrowheads="1"/>
          </p:cNvPicPr>
          <p:nvPr/>
        </p:nvPicPr>
        <p:blipFill rotWithShape="1">
          <a:blip r:embed="rId1" cstate="print">
            <a:duotone>
              <a:schemeClr val="bg2">
                <a:shade val="45000"/>
                <a:satMod val="135000"/>
              </a:schemeClr>
              <a:prstClr val="white"/>
            </a:duotone>
            <a:extLst>
              <a:ext uri="{28A0092B-C50C-407E-A947-70E740481C1C}">
                <a14:useLocalDpi xmlns:a14="http://schemas.microsoft.com/office/drawing/2010/main" val="0"/>
              </a:ext>
            </a:extLst>
          </a:blip>
          <a:srcRect l="2767" r="7205" b="57679"/>
          <a:stretch>
            <a:fillRect/>
          </a:stretch>
        </p:blipFill>
        <p:spPr bwMode="auto">
          <a:xfrm rot="10800000">
            <a:off x="2459596" y="4170406"/>
            <a:ext cx="7272808" cy="469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rotWithShape="1">
          <a:blip r:embed="rId1" cstate="print">
            <a:duotone>
              <a:schemeClr val="bg2">
                <a:shade val="45000"/>
                <a:satMod val="135000"/>
              </a:schemeClr>
              <a:prstClr val="white"/>
            </a:duotone>
            <a:extLst>
              <a:ext uri="{28A0092B-C50C-407E-A947-70E740481C1C}">
                <a14:useLocalDpi xmlns:a14="http://schemas.microsoft.com/office/drawing/2010/main" val="0"/>
              </a:ext>
            </a:extLst>
          </a:blip>
          <a:srcRect l="2767" r="7205" b="57679"/>
          <a:stretch>
            <a:fillRect/>
          </a:stretch>
        </p:blipFill>
        <p:spPr bwMode="auto">
          <a:xfrm rot="10800000" flipV="1">
            <a:off x="2459596" y="2132031"/>
            <a:ext cx="7272808" cy="469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17"/>
          <p:cNvSpPr txBox="1">
            <a:spLocks noChangeArrowheads="1"/>
          </p:cNvSpPr>
          <p:nvPr/>
        </p:nvSpPr>
        <p:spPr bwMode="auto">
          <a:xfrm>
            <a:off x="4906699" y="3106497"/>
            <a:ext cx="41957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3200" b="1" dirty="0">
                <a:solidFill>
                  <a:srgbClr val="072063"/>
                </a:solidFill>
              </a:rPr>
              <a:t>现有成果</a:t>
            </a:r>
            <a:endParaRPr lang="en-US" altLang="zh-CN" sz="3200" b="1" dirty="0">
              <a:solidFill>
                <a:srgbClr val="072063"/>
              </a:solidFill>
            </a:endParaRPr>
          </a:p>
        </p:txBody>
      </p:sp>
      <p:grpSp>
        <p:nvGrpSpPr>
          <p:cNvPr id="11" name="组合 10"/>
          <p:cNvGrpSpPr/>
          <p:nvPr/>
        </p:nvGrpSpPr>
        <p:grpSpPr bwMode="auto">
          <a:xfrm>
            <a:off x="3988152" y="2840780"/>
            <a:ext cx="1223962" cy="1247775"/>
            <a:chOff x="2195736" y="2826386"/>
            <a:chExt cx="1224137" cy="1247042"/>
          </a:xfrm>
        </p:grpSpPr>
        <p:sp>
          <p:nvSpPr>
            <p:cNvPr id="12" name="椭圆 11"/>
            <p:cNvSpPr/>
            <p:nvPr/>
          </p:nvSpPr>
          <p:spPr>
            <a:xfrm>
              <a:off x="2195736" y="3683132"/>
              <a:ext cx="1224137" cy="390296"/>
            </a:xfrm>
            <a:prstGeom prst="ellipse">
              <a:avLst/>
            </a:prstGeom>
            <a:gradFill flip="none" rotWithShape="1">
              <a:gsLst>
                <a:gs pos="0">
                  <a:schemeClr val="tx1">
                    <a:alpha val="68000"/>
                  </a:schemeClr>
                </a:gs>
                <a:gs pos="100000">
                  <a:schemeClr val="tx1">
                    <a:lumMod val="65000"/>
                    <a:lumOff val="3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000"/>
            </a:p>
          </p:txBody>
        </p:sp>
        <p:grpSp>
          <p:nvGrpSpPr>
            <p:cNvPr id="13" name="组合 19"/>
            <p:cNvGrpSpPr/>
            <p:nvPr/>
          </p:nvGrpSpPr>
          <p:grpSpPr bwMode="auto">
            <a:xfrm>
              <a:off x="2277269" y="2826386"/>
              <a:ext cx="1089990" cy="1089990"/>
              <a:chOff x="2627784" y="4109017"/>
              <a:chExt cx="605681" cy="605681"/>
            </a:xfrm>
          </p:grpSpPr>
          <p:sp>
            <p:nvSpPr>
              <p:cNvPr id="14" name="椭圆 13"/>
              <p:cNvSpPr/>
              <p:nvPr/>
            </p:nvSpPr>
            <p:spPr>
              <a:xfrm>
                <a:off x="2627473" y="4109017"/>
                <a:ext cx="606114" cy="605671"/>
              </a:xfrm>
              <a:prstGeom prst="ellipse">
                <a:avLst/>
              </a:prstGeom>
              <a:solidFill>
                <a:srgbClr val="0720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b="1">
                  <a:solidFill>
                    <a:schemeClr val="tx1">
                      <a:lumMod val="65000"/>
                      <a:lumOff val="35000"/>
                    </a:schemeClr>
                  </a:solidFill>
                </a:endParaRPr>
              </a:p>
            </p:txBody>
          </p:sp>
          <p:grpSp>
            <p:nvGrpSpPr>
              <p:cNvPr id="15" name="Group 44"/>
              <p:cNvGrpSpPr>
                <a:grpSpLocks noChangeAspect="1"/>
              </p:cNvGrpSpPr>
              <p:nvPr/>
            </p:nvGrpSpPr>
            <p:grpSpPr bwMode="auto">
              <a:xfrm>
                <a:off x="2778843" y="4259646"/>
                <a:ext cx="303562" cy="304422"/>
                <a:chOff x="199" y="871"/>
                <a:chExt cx="707" cy="709"/>
              </a:xfrm>
            </p:grpSpPr>
            <p:sp>
              <p:nvSpPr>
                <p:cNvPr id="16" name="Freeform 45"/>
                <p:cNvSpPr>
                  <a:spLocks noEditPoints="1"/>
                </p:cNvSpPr>
                <p:nvPr/>
              </p:nvSpPr>
              <p:spPr bwMode="auto">
                <a:xfrm>
                  <a:off x="240" y="1247"/>
                  <a:ext cx="635" cy="333"/>
                </a:xfrm>
                <a:custGeom>
                  <a:avLst/>
                  <a:gdLst>
                    <a:gd name="T0" fmla="*/ 3539 w 269"/>
                    <a:gd name="T1" fmla="*/ 0 h 141"/>
                    <a:gd name="T2" fmla="*/ 3539 w 269"/>
                    <a:gd name="T3" fmla="*/ 1434 h 141"/>
                    <a:gd name="T4" fmla="*/ 3116 w 269"/>
                    <a:gd name="T5" fmla="*/ 1856 h 141"/>
                    <a:gd name="T6" fmla="*/ 423 w 269"/>
                    <a:gd name="T7" fmla="*/ 1856 h 141"/>
                    <a:gd name="T8" fmla="*/ 0 w 269"/>
                    <a:gd name="T9" fmla="*/ 1434 h 141"/>
                    <a:gd name="T10" fmla="*/ 0 w 269"/>
                    <a:gd name="T11" fmla="*/ 0 h 141"/>
                    <a:gd name="T12" fmla="*/ 3539 w 269"/>
                    <a:gd name="T13" fmla="*/ 0 h 141"/>
                    <a:gd name="T14" fmla="*/ 3354 w 269"/>
                    <a:gd name="T15" fmla="*/ 172 h 141"/>
                    <a:gd name="T16" fmla="*/ 184 w 269"/>
                    <a:gd name="T17" fmla="*/ 172 h 141"/>
                    <a:gd name="T18" fmla="*/ 184 w 269"/>
                    <a:gd name="T19" fmla="*/ 1422 h 141"/>
                    <a:gd name="T20" fmla="*/ 446 w 269"/>
                    <a:gd name="T21" fmla="*/ 1684 h 141"/>
                    <a:gd name="T22" fmla="*/ 3092 w 269"/>
                    <a:gd name="T23" fmla="*/ 1684 h 141"/>
                    <a:gd name="T24" fmla="*/ 3354 w 269"/>
                    <a:gd name="T25" fmla="*/ 1422 h 141"/>
                    <a:gd name="T26" fmla="*/ 3354 w 269"/>
                    <a:gd name="T27" fmla="*/ 172 h 1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69" h="141">
                      <a:moveTo>
                        <a:pt x="269" y="0"/>
                      </a:moveTo>
                      <a:cubicBezTo>
                        <a:pt x="269" y="109"/>
                        <a:pt x="269" y="109"/>
                        <a:pt x="269" y="109"/>
                      </a:cubicBezTo>
                      <a:cubicBezTo>
                        <a:pt x="269" y="127"/>
                        <a:pt x="254" y="141"/>
                        <a:pt x="237" y="141"/>
                      </a:cubicBezTo>
                      <a:cubicBezTo>
                        <a:pt x="32" y="141"/>
                        <a:pt x="32" y="141"/>
                        <a:pt x="32" y="141"/>
                      </a:cubicBezTo>
                      <a:cubicBezTo>
                        <a:pt x="15" y="141"/>
                        <a:pt x="0" y="127"/>
                        <a:pt x="0" y="109"/>
                      </a:cubicBezTo>
                      <a:cubicBezTo>
                        <a:pt x="0" y="0"/>
                        <a:pt x="0" y="0"/>
                        <a:pt x="0" y="0"/>
                      </a:cubicBezTo>
                      <a:cubicBezTo>
                        <a:pt x="269" y="0"/>
                        <a:pt x="269" y="0"/>
                        <a:pt x="269" y="0"/>
                      </a:cubicBezTo>
                      <a:moveTo>
                        <a:pt x="255" y="13"/>
                      </a:moveTo>
                      <a:cubicBezTo>
                        <a:pt x="14" y="13"/>
                        <a:pt x="14" y="13"/>
                        <a:pt x="14" y="13"/>
                      </a:cubicBezTo>
                      <a:cubicBezTo>
                        <a:pt x="14" y="108"/>
                        <a:pt x="14" y="108"/>
                        <a:pt x="14" y="108"/>
                      </a:cubicBezTo>
                      <a:cubicBezTo>
                        <a:pt x="14" y="119"/>
                        <a:pt x="23" y="128"/>
                        <a:pt x="34" y="128"/>
                      </a:cubicBezTo>
                      <a:cubicBezTo>
                        <a:pt x="235" y="128"/>
                        <a:pt x="235" y="128"/>
                        <a:pt x="235" y="128"/>
                      </a:cubicBezTo>
                      <a:cubicBezTo>
                        <a:pt x="246" y="128"/>
                        <a:pt x="255" y="119"/>
                        <a:pt x="255" y="108"/>
                      </a:cubicBezTo>
                      <a:cubicBezTo>
                        <a:pt x="255" y="13"/>
                        <a:pt x="255" y="13"/>
                        <a:pt x="255"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 name="Freeform 46"/>
                <p:cNvSpPr/>
                <p:nvPr/>
              </p:nvSpPr>
              <p:spPr bwMode="auto">
                <a:xfrm>
                  <a:off x="240" y="1136"/>
                  <a:ext cx="635" cy="97"/>
                </a:xfrm>
                <a:custGeom>
                  <a:avLst/>
                  <a:gdLst>
                    <a:gd name="T0" fmla="*/ 3539 w 269"/>
                    <a:gd name="T1" fmla="*/ 542 h 41"/>
                    <a:gd name="T2" fmla="*/ 3539 w 269"/>
                    <a:gd name="T3" fmla="*/ 426 h 41"/>
                    <a:gd name="T4" fmla="*/ 3116 w 269"/>
                    <a:gd name="T5" fmla="*/ 0 h 41"/>
                    <a:gd name="T6" fmla="*/ 423 w 269"/>
                    <a:gd name="T7" fmla="*/ 0 h 41"/>
                    <a:gd name="T8" fmla="*/ 0 w 269"/>
                    <a:gd name="T9" fmla="*/ 426 h 41"/>
                    <a:gd name="T10" fmla="*/ 0 w 269"/>
                    <a:gd name="T11" fmla="*/ 542 h 41"/>
                    <a:gd name="T12" fmla="*/ 3539 w 269"/>
                    <a:gd name="T13" fmla="*/ 542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9" h="41">
                      <a:moveTo>
                        <a:pt x="269" y="41"/>
                      </a:moveTo>
                      <a:cubicBezTo>
                        <a:pt x="269" y="32"/>
                        <a:pt x="269" y="32"/>
                        <a:pt x="269" y="32"/>
                      </a:cubicBezTo>
                      <a:cubicBezTo>
                        <a:pt x="269" y="14"/>
                        <a:pt x="254" y="0"/>
                        <a:pt x="237" y="0"/>
                      </a:cubicBezTo>
                      <a:cubicBezTo>
                        <a:pt x="32" y="0"/>
                        <a:pt x="32" y="0"/>
                        <a:pt x="32" y="0"/>
                      </a:cubicBezTo>
                      <a:cubicBezTo>
                        <a:pt x="15" y="0"/>
                        <a:pt x="0" y="14"/>
                        <a:pt x="0" y="32"/>
                      </a:cubicBezTo>
                      <a:cubicBezTo>
                        <a:pt x="0" y="41"/>
                        <a:pt x="0" y="41"/>
                        <a:pt x="0" y="41"/>
                      </a:cubicBezTo>
                      <a:lnTo>
                        <a:pt x="269" y="4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 name="Freeform 47"/>
                <p:cNvSpPr/>
                <p:nvPr/>
              </p:nvSpPr>
              <p:spPr bwMode="auto">
                <a:xfrm>
                  <a:off x="199" y="871"/>
                  <a:ext cx="213" cy="210"/>
                </a:xfrm>
                <a:custGeom>
                  <a:avLst/>
                  <a:gdLst>
                    <a:gd name="T0" fmla="*/ 516 w 90"/>
                    <a:gd name="T1" fmla="*/ 28 h 89"/>
                    <a:gd name="T2" fmla="*/ 746 w 90"/>
                    <a:gd name="T3" fmla="*/ 462 h 89"/>
                    <a:gd name="T4" fmla="*/ 622 w 90"/>
                    <a:gd name="T5" fmla="*/ 656 h 89"/>
                    <a:gd name="T6" fmla="*/ 398 w 90"/>
                    <a:gd name="T7" fmla="*/ 647 h 89"/>
                    <a:gd name="T8" fmla="*/ 173 w 90"/>
                    <a:gd name="T9" fmla="*/ 212 h 89"/>
                    <a:gd name="T10" fmla="*/ 107 w 90"/>
                    <a:gd name="T11" fmla="*/ 812 h 89"/>
                    <a:gd name="T12" fmla="*/ 824 w 90"/>
                    <a:gd name="T13" fmla="*/ 1024 h 89"/>
                    <a:gd name="T14" fmla="*/ 1048 w 90"/>
                    <a:gd name="T15" fmla="*/ 300 h 89"/>
                    <a:gd name="T16" fmla="*/ 516 w 90"/>
                    <a:gd name="T17" fmla="*/ 28 h 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89">
                      <a:moveTo>
                        <a:pt x="39" y="2"/>
                      </a:moveTo>
                      <a:cubicBezTo>
                        <a:pt x="56" y="35"/>
                        <a:pt x="56" y="35"/>
                        <a:pt x="56" y="35"/>
                      </a:cubicBezTo>
                      <a:cubicBezTo>
                        <a:pt x="47" y="50"/>
                        <a:pt x="47" y="50"/>
                        <a:pt x="47" y="50"/>
                      </a:cubicBezTo>
                      <a:cubicBezTo>
                        <a:pt x="30" y="49"/>
                        <a:pt x="30" y="49"/>
                        <a:pt x="30" y="49"/>
                      </a:cubicBezTo>
                      <a:cubicBezTo>
                        <a:pt x="13" y="16"/>
                        <a:pt x="13" y="16"/>
                        <a:pt x="13" y="16"/>
                      </a:cubicBezTo>
                      <a:cubicBezTo>
                        <a:pt x="2" y="28"/>
                        <a:pt x="0" y="46"/>
                        <a:pt x="8" y="62"/>
                      </a:cubicBezTo>
                      <a:cubicBezTo>
                        <a:pt x="18" y="81"/>
                        <a:pt x="43" y="89"/>
                        <a:pt x="62" y="78"/>
                      </a:cubicBezTo>
                      <a:cubicBezTo>
                        <a:pt x="82" y="68"/>
                        <a:pt x="90" y="43"/>
                        <a:pt x="79" y="23"/>
                      </a:cubicBezTo>
                      <a:cubicBezTo>
                        <a:pt x="71" y="8"/>
                        <a:pt x="55" y="0"/>
                        <a:pt x="39"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 name="Freeform 48"/>
                <p:cNvSpPr/>
                <p:nvPr/>
              </p:nvSpPr>
              <p:spPr bwMode="auto">
                <a:xfrm>
                  <a:off x="303" y="1018"/>
                  <a:ext cx="123" cy="108"/>
                </a:xfrm>
                <a:custGeom>
                  <a:avLst/>
                  <a:gdLst>
                    <a:gd name="T0" fmla="*/ 123 w 123"/>
                    <a:gd name="T1" fmla="*/ 108 h 108"/>
                    <a:gd name="T2" fmla="*/ 64 w 123"/>
                    <a:gd name="T3" fmla="*/ 0 h 108"/>
                    <a:gd name="T4" fmla="*/ 0 w 123"/>
                    <a:gd name="T5" fmla="*/ 33 h 108"/>
                    <a:gd name="T6" fmla="*/ 41 w 123"/>
                    <a:gd name="T7" fmla="*/ 108 h 108"/>
                    <a:gd name="T8" fmla="*/ 123 w 123"/>
                    <a:gd name="T9" fmla="*/ 108 h 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108">
                      <a:moveTo>
                        <a:pt x="123" y="108"/>
                      </a:moveTo>
                      <a:lnTo>
                        <a:pt x="64" y="0"/>
                      </a:lnTo>
                      <a:lnTo>
                        <a:pt x="0" y="33"/>
                      </a:lnTo>
                      <a:lnTo>
                        <a:pt x="41" y="108"/>
                      </a:lnTo>
                      <a:lnTo>
                        <a:pt x="123" y="10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 name="Freeform 49"/>
                <p:cNvSpPr/>
                <p:nvPr/>
              </p:nvSpPr>
              <p:spPr bwMode="auto">
                <a:xfrm>
                  <a:off x="476" y="975"/>
                  <a:ext cx="184" cy="151"/>
                </a:xfrm>
                <a:custGeom>
                  <a:avLst/>
                  <a:gdLst>
                    <a:gd name="T0" fmla="*/ 929 w 78"/>
                    <a:gd name="T1" fmla="*/ 328 h 64"/>
                    <a:gd name="T2" fmla="*/ 316 w 78"/>
                    <a:gd name="T3" fmla="*/ 106 h 64"/>
                    <a:gd name="T4" fmla="*/ 106 w 78"/>
                    <a:gd name="T5" fmla="*/ 724 h 64"/>
                    <a:gd name="T6" fmla="*/ 184 w 78"/>
                    <a:gd name="T7" fmla="*/ 840 h 64"/>
                    <a:gd name="T8" fmla="*/ 406 w 78"/>
                    <a:gd name="T9" fmla="*/ 840 h 64"/>
                    <a:gd name="T10" fmla="*/ 212 w 78"/>
                    <a:gd name="T11" fmla="*/ 668 h 64"/>
                    <a:gd name="T12" fmla="*/ 368 w 78"/>
                    <a:gd name="T13" fmla="*/ 222 h 64"/>
                    <a:gd name="T14" fmla="*/ 828 w 78"/>
                    <a:gd name="T15" fmla="*/ 378 h 64"/>
                    <a:gd name="T16" fmla="*/ 668 w 78"/>
                    <a:gd name="T17" fmla="*/ 831 h 64"/>
                    <a:gd name="T18" fmla="*/ 630 w 78"/>
                    <a:gd name="T19" fmla="*/ 840 h 64"/>
                    <a:gd name="T20" fmla="*/ 852 w 78"/>
                    <a:gd name="T21" fmla="*/ 840 h 64"/>
                    <a:gd name="T22" fmla="*/ 929 w 78"/>
                    <a:gd name="T23" fmla="*/ 328 h 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64">
                      <a:moveTo>
                        <a:pt x="71" y="25"/>
                      </a:moveTo>
                      <a:cubicBezTo>
                        <a:pt x="63" y="7"/>
                        <a:pt x="42" y="0"/>
                        <a:pt x="24" y="8"/>
                      </a:cubicBezTo>
                      <a:cubicBezTo>
                        <a:pt x="7" y="17"/>
                        <a:pt x="0" y="38"/>
                        <a:pt x="8" y="55"/>
                      </a:cubicBezTo>
                      <a:cubicBezTo>
                        <a:pt x="10" y="58"/>
                        <a:pt x="12" y="61"/>
                        <a:pt x="14" y="64"/>
                      </a:cubicBezTo>
                      <a:cubicBezTo>
                        <a:pt x="31" y="64"/>
                        <a:pt x="31" y="64"/>
                        <a:pt x="31" y="64"/>
                      </a:cubicBezTo>
                      <a:cubicBezTo>
                        <a:pt x="25" y="62"/>
                        <a:pt x="19" y="57"/>
                        <a:pt x="16" y="51"/>
                      </a:cubicBezTo>
                      <a:cubicBezTo>
                        <a:pt x="10" y="38"/>
                        <a:pt x="16" y="23"/>
                        <a:pt x="28" y="17"/>
                      </a:cubicBezTo>
                      <a:cubicBezTo>
                        <a:pt x="41" y="10"/>
                        <a:pt x="56" y="16"/>
                        <a:pt x="63" y="29"/>
                      </a:cubicBezTo>
                      <a:cubicBezTo>
                        <a:pt x="69" y="41"/>
                        <a:pt x="63" y="57"/>
                        <a:pt x="51" y="63"/>
                      </a:cubicBezTo>
                      <a:cubicBezTo>
                        <a:pt x="50" y="63"/>
                        <a:pt x="49" y="64"/>
                        <a:pt x="48" y="64"/>
                      </a:cubicBezTo>
                      <a:cubicBezTo>
                        <a:pt x="65" y="64"/>
                        <a:pt x="65" y="64"/>
                        <a:pt x="65" y="64"/>
                      </a:cubicBezTo>
                      <a:cubicBezTo>
                        <a:pt x="75" y="54"/>
                        <a:pt x="78" y="38"/>
                        <a:pt x="71"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Freeform 50"/>
                <p:cNvSpPr/>
                <p:nvPr/>
              </p:nvSpPr>
              <p:spPr bwMode="auto">
                <a:xfrm>
                  <a:off x="388" y="881"/>
                  <a:ext cx="369" cy="245"/>
                </a:xfrm>
                <a:custGeom>
                  <a:avLst/>
                  <a:gdLst>
                    <a:gd name="T0" fmla="*/ 2025 w 156"/>
                    <a:gd name="T1" fmla="*/ 1204 h 104"/>
                    <a:gd name="T2" fmla="*/ 1774 w 156"/>
                    <a:gd name="T3" fmla="*/ 1072 h 104"/>
                    <a:gd name="T4" fmla="*/ 1762 w 156"/>
                    <a:gd name="T5" fmla="*/ 926 h 104"/>
                    <a:gd name="T6" fmla="*/ 1996 w 156"/>
                    <a:gd name="T7" fmla="*/ 770 h 104"/>
                    <a:gd name="T8" fmla="*/ 2025 w 156"/>
                    <a:gd name="T9" fmla="*/ 704 h 104"/>
                    <a:gd name="T10" fmla="*/ 1918 w 156"/>
                    <a:gd name="T11" fmla="*/ 471 h 104"/>
                    <a:gd name="T12" fmla="*/ 1840 w 156"/>
                    <a:gd name="T13" fmla="*/ 443 h 104"/>
                    <a:gd name="T14" fmla="*/ 1573 w 156"/>
                    <a:gd name="T15" fmla="*/ 539 h 104"/>
                    <a:gd name="T16" fmla="*/ 1455 w 156"/>
                    <a:gd name="T17" fmla="*/ 433 h 104"/>
                    <a:gd name="T18" fmla="*/ 1521 w 156"/>
                    <a:gd name="T19" fmla="*/ 155 h 104"/>
                    <a:gd name="T20" fmla="*/ 1483 w 156"/>
                    <a:gd name="T21" fmla="*/ 90 h 104"/>
                    <a:gd name="T22" fmla="*/ 1242 w 156"/>
                    <a:gd name="T23" fmla="*/ 12 h 104"/>
                    <a:gd name="T24" fmla="*/ 1180 w 156"/>
                    <a:gd name="T25" fmla="*/ 38 h 104"/>
                    <a:gd name="T26" fmla="*/ 1046 w 156"/>
                    <a:gd name="T27" fmla="*/ 290 h 104"/>
                    <a:gd name="T28" fmla="*/ 901 w 156"/>
                    <a:gd name="T29" fmla="*/ 299 h 104"/>
                    <a:gd name="T30" fmla="*/ 738 w 156"/>
                    <a:gd name="T31" fmla="*/ 66 h 104"/>
                    <a:gd name="T32" fmla="*/ 660 w 156"/>
                    <a:gd name="T33" fmla="*/ 38 h 104"/>
                    <a:gd name="T34" fmla="*/ 438 w 156"/>
                    <a:gd name="T35" fmla="*/ 155 h 104"/>
                    <a:gd name="T36" fmla="*/ 409 w 156"/>
                    <a:gd name="T37" fmla="*/ 221 h 104"/>
                    <a:gd name="T38" fmla="*/ 504 w 156"/>
                    <a:gd name="T39" fmla="*/ 483 h 104"/>
                    <a:gd name="T40" fmla="*/ 397 w 156"/>
                    <a:gd name="T41" fmla="*/ 598 h 104"/>
                    <a:gd name="T42" fmla="*/ 135 w 156"/>
                    <a:gd name="T43" fmla="*/ 549 h 104"/>
                    <a:gd name="T44" fmla="*/ 0 w 156"/>
                    <a:gd name="T45" fmla="*/ 876 h 104"/>
                    <a:gd name="T46" fmla="*/ 12 w 156"/>
                    <a:gd name="T47" fmla="*/ 888 h 104"/>
                    <a:gd name="T48" fmla="*/ 251 w 156"/>
                    <a:gd name="T49" fmla="*/ 1004 h 104"/>
                    <a:gd name="T50" fmla="*/ 263 w 156"/>
                    <a:gd name="T51" fmla="*/ 1166 h 104"/>
                    <a:gd name="T52" fmla="*/ 185 w 156"/>
                    <a:gd name="T53" fmla="*/ 1216 h 104"/>
                    <a:gd name="T54" fmla="*/ 263 w 156"/>
                    <a:gd name="T55" fmla="*/ 1359 h 104"/>
                    <a:gd name="T56" fmla="*/ 622 w 156"/>
                    <a:gd name="T57" fmla="*/ 1359 h 104"/>
                    <a:gd name="T58" fmla="*/ 554 w 156"/>
                    <a:gd name="T59" fmla="*/ 1253 h 104"/>
                    <a:gd name="T60" fmla="*/ 795 w 156"/>
                    <a:gd name="T61" fmla="*/ 589 h 104"/>
                    <a:gd name="T62" fmla="*/ 1471 w 156"/>
                    <a:gd name="T63" fmla="*/ 822 h 104"/>
                    <a:gd name="T64" fmla="*/ 1405 w 156"/>
                    <a:gd name="T65" fmla="*/ 1359 h 104"/>
                    <a:gd name="T66" fmla="*/ 2025 w 156"/>
                    <a:gd name="T67" fmla="*/ 1359 h 104"/>
                    <a:gd name="T68" fmla="*/ 2053 w 156"/>
                    <a:gd name="T69" fmla="*/ 1270 h 104"/>
                    <a:gd name="T70" fmla="*/ 2025 w 156"/>
                    <a:gd name="T71" fmla="*/ 1204 h 1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56" h="104">
                      <a:moveTo>
                        <a:pt x="153" y="92"/>
                      </a:moveTo>
                      <a:cubicBezTo>
                        <a:pt x="134" y="82"/>
                        <a:pt x="134" y="82"/>
                        <a:pt x="134" y="82"/>
                      </a:cubicBezTo>
                      <a:cubicBezTo>
                        <a:pt x="134" y="78"/>
                        <a:pt x="134" y="75"/>
                        <a:pt x="133" y="71"/>
                      </a:cubicBezTo>
                      <a:cubicBezTo>
                        <a:pt x="151" y="59"/>
                        <a:pt x="151" y="59"/>
                        <a:pt x="151" y="59"/>
                      </a:cubicBezTo>
                      <a:cubicBezTo>
                        <a:pt x="153" y="58"/>
                        <a:pt x="154" y="56"/>
                        <a:pt x="153" y="54"/>
                      </a:cubicBezTo>
                      <a:cubicBezTo>
                        <a:pt x="145" y="36"/>
                        <a:pt x="145" y="36"/>
                        <a:pt x="145" y="36"/>
                      </a:cubicBezTo>
                      <a:cubicBezTo>
                        <a:pt x="144" y="35"/>
                        <a:pt x="141" y="33"/>
                        <a:pt x="139" y="34"/>
                      </a:cubicBezTo>
                      <a:cubicBezTo>
                        <a:pt x="119" y="41"/>
                        <a:pt x="119" y="41"/>
                        <a:pt x="119" y="41"/>
                      </a:cubicBezTo>
                      <a:cubicBezTo>
                        <a:pt x="116" y="38"/>
                        <a:pt x="113" y="36"/>
                        <a:pt x="110" y="33"/>
                      </a:cubicBezTo>
                      <a:cubicBezTo>
                        <a:pt x="115" y="12"/>
                        <a:pt x="115" y="12"/>
                        <a:pt x="115" y="12"/>
                      </a:cubicBezTo>
                      <a:cubicBezTo>
                        <a:pt x="115" y="10"/>
                        <a:pt x="114" y="8"/>
                        <a:pt x="112" y="7"/>
                      </a:cubicBezTo>
                      <a:cubicBezTo>
                        <a:pt x="94" y="1"/>
                        <a:pt x="94" y="1"/>
                        <a:pt x="94" y="1"/>
                      </a:cubicBezTo>
                      <a:cubicBezTo>
                        <a:pt x="92" y="0"/>
                        <a:pt x="90" y="1"/>
                        <a:pt x="89" y="3"/>
                      </a:cubicBezTo>
                      <a:cubicBezTo>
                        <a:pt x="79" y="22"/>
                        <a:pt x="79" y="22"/>
                        <a:pt x="79" y="22"/>
                      </a:cubicBezTo>
                      <a:cubicBezTo>
                        <a:pt x="75" y="22"/>
                        <a:pt x="71" y="22"/>
                        <a:pt x="68" y="23"/>
                      </a:cubicBezTo>
                      <a:cubicBezTo>
                        <a:pt x="56" y="5"/>
                        <a:pt x="56" y="5"/>
                        <a:pt x="56" y="5"/>
                      </a:cubicBezTo>
                      <a:cubicBezTo>
                        <a:pt x="55" y="3"/>
                        <a:pt x="52" y="3"/>
                        <a:pt x="50" y="3"/>
                      </a:cubicBezTo>
                      <a:cubicBezTo>
                        <a:pt x="33" y="12"/>
                        <a:pt x="33" y="12"/>
                        <a:pt x="33" y="12"/>
                      </a:cubicBezTo>
                      <a:cubicBezTo>
                        <a:pt x="31" y="13"/>
                        <a:pt x="30" y="15"/>
                        <a:pt x="31" y="17"/>
                      </a:cubicBezTo>
                      <a:cubicBezTo>
                        <a:pt x="38" y="37"/>
                        <a:pt x="38" y="37"/>
                        <a:pt x="38" y="37"/>
                      </a:cubicBezTo>
                      <a:cubicBezTo>
                        <a:pt x="35" y="40"/>
                        <a:pt x="32" y="43"/>
                        <a:pt x="30" y="46"/>
                      </a:cubicBezTo>
                      <a:cubicBezTo>
                        <a:pt x="10" y="42"/>
                        <a:pt x="10" y="42"/>
                        <a:pt x="10" y="42"/>
                      </a:cubicBezTo>
                      <a:cubicBezTo>
                        <a:pt x="10" y="51"/>
                        <a:pt x="6" y="60"/>
                        <a:pt x="0" y="67"/>
                      </a:cubicBezTo>
                      <a:cubicBezTo>
                        <a:pt x="1" y="68"/>
                        <a:pt x="1" y="68"/>
                        <a:pt x="1" y="68"/>
                      </a:cubicBezTo>
                      <a:cubicBezTo>
                        <a:pt x="19" y="77"/>
                        <a:pt x="19" y="77"/>
                        <a:pt x="19" y="77"/>
                      </a:cubicBezTo>
                      <a:cubicBezTo>
                        <a:pt x="19" y="81"/>
                        <a:pt x="19" y="85"/>
                        <a:pt x="20" y="89"/>
                      </a:cubicBezTo>
                      <a:cubicBezTo>
                        <a:pt x="14" y="93"/>
                        <a:pt x="14" y="93"/>
                        <a:pt x="14" y="93"/>
                      </a:cubicBezTo>
                      <a:cubicBezTo>
                        <a:pt x="20" y="104"/>
                        <a:pt x="20" y="104"/>
                        <a:pt x="20" y="104"/>
                      </a:cubicBezTo>
                      <a:cubicBezTo>
                        <a:pt x="47" y="104"/>
                        <a:pt x="47" y="104"/>
                        <a:pt x="47" y="104"/>
                      </a:cubicBezTo>
                      <a:cubicBezTo>
                        <a:pt x="45" y="102"/>
                        <a:pt x="43" y="99"/>
                        <a:pt x="42" y="96"/>
                      </a:cubicBezTo>
                      <a:cubicBezTo>
                        <a:pt x="33" y="77"/>
                        <a:pt x="41" y="54"/>
                        <a:pt x="60" y="45"/>
                      </a:cubicBezTo>
                      <a:cubicBezTo>
                        <a:pt x="79" y="36"/>
                        <a:pt x="102" y="44"/>
                        <a:pt x="111" y="63"/>
                      </a:cubicBezTo>
                      <a:cubicBezTo>
                        <a:pt x="118" y="77"/>
                        <a:pt x="115" y="93"/>
                        <a:pt x="106" y="104"/>
                      </a:cubicBezTo>
                      <a:cubicBezTo>
                        <a:pt x="153" y="104"/>
                        <a:pt x="153" y="104"/>
                        <a:pt x="153" y="104"/>
                      </a:cubicBezTo>
                      <a:cubicBezTo>
                        <a:pt x="155" y="97"/>
                        <a:pt x="155" y="97"/>
                        <a:pt x="155" y="97"/>
                      </a:cubicBezTo>
                      <a:cubicBezTo>
                        <a:pt x="156" y="95"/>
                        <a:pt x="155" y="93"/>
                        <a:pt x="153" y="9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Freeform 51"/>
                <p:cNvSpPr/>
                <p:nvPr/>
              </p:nvSpPr>
              <p:spPr bwMode="auto">
                <a:xfrm>
                  <a:off x="741" y="876"/>
                  <a:ext cx="165" cy="250"/>
                </a:xfrm>
                <a:custGeom>
                  <a:avLst/>
                  <a:gdLst>
                    <a:gd name="T0" fmla="*/ 889 w 70"/>
                    <a:gd name="T1" fmla="*/ 50 h 106"/>
                    <a:gd name="T2" fmla="*/ 827 w 70"/>
                    <a:gd name="T3" fmla="*/ 12 h 106"/>
                    <a:gd name="T4" fmla="*/ 783 w 70"/>
                    <a:gd name="T5" fmla="*/ 12 h 106"/>
                    <a:gd name="T6" fmla="*/ 644 w 70"/>
                    <a:gd name="T7" fmla="*/ 233 h 106"/>
                    <a:gd name="T8" fmla="*/ 644 w 70"/>
                    <a:gd name="T9" fmla="*/ 262 h 106"/>
                    <a:gd name="T10" fmla="*/ 655 w 70"/>
                    <a:gd name="T11" fmla="*/ 278 h 106"/>
                    <a:gd name="T12" fmla="*/ 290 w 70"/>
                    <a:gd name="T13" fmla="*/ 917 h 106"/>
                    <a:gd name="T14" fmla="*/ 290 w 70"/>
                    <a:gd name="T15" fmla="*/ 906 h 106"/>
                    <a:gd name="T16" fmla="*/ 134 w 70"/>
                    <a:gd name="T17" fmla="*/ 958 h 106"/>
                    <a:gd name="T18" fmla="*/ 0 w 70"/>
                    <a:gd name="T19" fmla="*/ 1179 h 106"/>
                    <a:gd name="T20" fmla="*/ 94 w 70"/>
                    <a:gd name="T21" fmla="*/ 1219 h 106"/>
                    <a:gd name="T22" fmla="*/ 118 w 70"/>
                    <a:gd name="T23" fmla="*/ 1297 h 106"/>
                    <a:gd name="T24" fmla="*/ 94 w 70"/>
                    <a:gd name="T25" fmla="*/ 1392 h 106"/>
                    <a:gd name="T26" fmla="*/ 278 w 70"/>
                    <a:gd name="T27" fmla="*/ 1392 h 106"/>
                    <a:gd name="T28" fmla="*/ 417 w 70"/>
                    <a:gd name="T29" fmla="*/ 1130 h 106"/>
                    <a:gd name="T30" fmla="*/ 377 w 70"/>
                    <a:gd name="T31" fmla="*/ 974 h 106"/>
                    <a:gd name="T32" fmla="*/ 377 w 70"/>
                    <a:gd name="T33" fmla="*/ 958 h 106"/>
                    <a:gd name="T34" fmla="*/ 745 w 70"/>
                    <a:gd name="T35" fmla="*/ 328 h 106"/>
                    <a:gd name="T36" fmla="*/ 761 w 70"/>
                    <a:gd name="T37" fmla="*/ 340 h 106"/>
                    <a:gd name="T38" fmla="*/ 799 w 70"/>
                    <a:gd name="T39" fmla="*/ 328 h 106"/>
                    <a:gd name="T40" fmla="*/ 905 w 70"/>
                    <a:gd name="T41" fmla="*/ 78 h 106"/>
                    <a:gd name="T42" fmla="*/ 889 w 70"/>
                    <a:gd name="T43" fmla="*/ 50 h 10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0" h="106">
                      <a:moveTo>
                        <a:pt x="68" y="4"/>
                      </a:moveTo>
                      <a:cubicBezTo>
                        <a:pt x="63" y="1"/>
                        <a:pt x="63" y="1"/>
                        <a:pt x="63" y="1"/>
                      </a:cubicBezTo>
                      <a:cubicBezTo>
                        <a:pt x="62" y="0"/>
                        <a:pt x="61" y="0"/>
                        <a:pt x="60" y="1"/>
                      </a:cubicBezTo>
                      <a:cubicBezTo>
                        <a:pt x="49" y="18"/>
                        <a:pt x="49" y="18"/>
                        <a:pt x="49" y="18"/>
                      </a:cubicBezTo>
                      <a:cubicBezTo>
                        <a:pt x="48" y="19"/>
                        <a:pt x="48" y="20"/>
                        <a:pt x="49" y="20"/>
                      </a:cubicBezTo>
                      <a:cubicBezTo>
                        <a:pt x="50" y="21"/>
                        <a:pt x="50" y="21"/>
                        <a:pt x="50" y="21"/>
                      </a:cubicBezTo>
                      <a:cubicBezTo>
                        <a:pt x="22" y="70"/>
                        <a:pt x="22" y="70"/>
                        <a:pt x="22" y="70"/>
                      </a:cubicBezTo>
                      <a:cubicBezTo>
                        <a:pt x="22" y="69"/>
                        <a:pt x="22" y="69"/>
                        <a:pt x="22" y="69"/>
                      </a:cubicBezTo>
                      <a:cubicBezTo>
                        <a:pt x="18" y="67"/>
                        <a:pt x="12" y="68"/>
                        <a:pt x="10" y="73"/>
                      </a:cubicBezTo>
                      <a:cubicBezTo>
                        <a:pt x="0" y="90"/>
                        <a:pt x="0" y="90"/>
                        <a:pt x="0" y="90"/>
                      </a:cubicBezTo>
                      <a:cubicBezTo>
                        <a:pt x="7" y="93"/>
                        <a:pt x="7" y="93"/>
                        <a:pt x="7" y="93"/>
                      </a:cubicBezTo>
                      <a:cubicBezTo>
                        <a:pt x="9" y="94"/>
                        <a:pt x="10" y="97"/>
                        <a:pt x="9" y="99"/>
                      </a:cubicBezTo>
                      <a:cubicBezTo>
                        <a:pt x="7" y="106"/>
                        <a:pt x="7" y="106"/>
                        <a:pt x="7" y="106"/>
                      </a:cubicBezTo>
                      <a:cubicBezTo>
                        <a:pt x="21" y="106"/>
                        <a:pt x="21" y="106"/>
                        <a:pt x="21" y="106"/>
                      </a:cubicBezTo>
                      <a:cubicBezTo>
                        <a:pt x="32" y="86"/>
                        <a:pt x="32" y="86"/>
                        <a:pt x="32" y="86"/>
                      </a:cubicBezTo>
                      <a:cubicBezTo>
                        <a:pt x="35" y="82"/>
                        <a:pt x="33" y="76"/>
                        <a:pt x="29" y="74"/>
                      </a:cubicBezTo>
                      <a:cubicBezTo>
                        <a:pt x="29" y="73"/>
                        <a:pt x="29" y="73"/>
                        <a:pt x="29" y="73"/>
                      </a:cubicBezTo>
                      <a:cubicBezTo>
                        <a:pt x="57" y="25"/>
                        <a:pt x="57" y="25"/>
                        <a:pt x="57" y="25"/>
                      </a:cubicBezTo>
                      <a:cubicBezTo>
                        <a:pt x="58" y="26"/>
                        <a:pt x="58" y="26"/>
                        <a:pt x="58" y="26"/>
                      </a:cubicBezTo>
                      <a:cubicBezTo>
                        <a:pt x="59" y="26"/>
                        <a:pt x="60" y="26"/>
                        <a:pt x="61" y="25"/>
                      </a:cubicBezTo>
                      <a:cubicBezTo>
                        <a:pt x="69" y="6"/>
                        <a:pt x="69" y="6"/>
                        <a:pt x="69" y="6"/>
                      </a:cubicBezTo>
                      <a:cubicBezTo>
                        <a:pt x="70" y="5"/>
                        <a:pt x="69" y="4"/>
                        <a:pt x="68"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ags/tag1.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10.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11.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12.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13.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14.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15.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16.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17.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18.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19.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2.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20.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21.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22.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23.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24.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25.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26.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27.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28.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29.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3.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30.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31.xml><?xml version="1.0" encoding="utf-8"?>
<p:tagLst xmlns:p="http://schemas.openxmlformats.org/presentationml/2006/main">
  <p:tag name="TABLE_ENDDRAG_ORIGIN_RECT" val="748*420"/>
  <p:tag name="TABLE_ENDDRAG_RECT" val="117*86*748*420"/>
</p:tagLst>
</file>

<file path=ppt/tags/tag32.xml><?xml version="1.0" encoding="utf-8"?>
<p:tagLst xmlns:p="http://schemas.openxmlformats.org/presentationml/2006/main">
  <p:tag name="COMMONDATA" val="eyJjb3VudCI6MiwiaGRpZCI6IjIxZjk4NTNiMjgxZGZiMmVhNzJjNTg2MWY5NWZiODkwIiwidXNlckNvdW50IjoxfQ=="/>
  <p:tag name="commondata" val="eyJjb3VudCI6MywiaGRpZCI6IjIxZjk4NTNiMjgxZGZiMmVhNzJjNTg2MWY5NWZiODkwIiwidXNlckNvdW50IjoyfQ=="/>
</p:tagLst>
</file>

<file path=ppt/tags/tag4.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5.xml><?xml version="1.0" encoding="utf-8"?>
<p:tagLst xmlns:p="http://schemas.openxmlformats.org/presentationml/2006/main">
  <p:tag name="KSO_WM_UNIT_PLACING_PICTURE_USER_VIEWPORT" val="{&quot;height&quot;:4244.691338582677,&quot;width&quot;:18433.36535433071}"/>
</p:tagLst>
</file>

<file path=ppt/tags/tag6.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7.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8.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ags/tag9.xml><?xml version="1.0" encoding="utf-8"?>
<p:tagLst xmlns:p="http://schemas.openxmlformats.org/presentationml/2006/main">
  <p:tag name="KSO_WM_DIAGRAM_VIRTUALLY_FRAME" val="{&quot;height&quot;:131.07078740157482,&quot;left&quot;:111.91779527559056,&quot;top&quot;:147.0340157480315,&quot;width&quot;:696.79803149606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1654</Words>
  <Application>WPS 演示</Application>
  <PresentationFormat>宽屏</PresentationFormat>
  <Paragraphs>165</Paragraphs>
  <Slides>20</Slides>
  <Notes>6</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Arial</vt:lpstr>
      <vt:lpstr>宋体</vt:lpstr>
      <vt:lpstr>Wingdings</vt:lpstr>
      <vt:lpstr>阿里巴巴普惠体 R</vt:lpstr>
      <vt:lpstr>Arial Black</vt:lpstr>
      <vt:lpstr>微软雅黑</vt:lpstr>
      <vt:lpstr>-apple-system</vt:lpstr>
      <vt:lpstr>Segoe Print</vt:lpstr>
      <vt:lpstr>等线</vt:lpstr>
      <vt:lpstr>Arial Unicode MS</vt:lpstr>
      <vt:lpstr>等线 Light</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技术方案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 strator</dc:creator>
  <cp:lastModifiedBy>刘广宇</cp:lastModifiedBy>
  <cp:revision>87</cp:revision>
  <dcterms:created xsi:type="dcterms:W3CDTF">2020-05-06T06:19:00Z</dcterms:created>
  <dcterms:modified xsi:type="dcterms:W3CDTF">2024-12-04T02:35:40Z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KSOTemplateUUID">
    <vt:lpwstr>v1.0_mb_CvwKBqMKfLkJglYXftMeCQ==</vt:lpwstr>
  </property>
  <property fmtid="{D5CDD505-2E9C-101B-9397-08002B2CF9AE}" pid="4" name="ICV">
    <vt:lpwstr>FA777F8496764822B59B0BC9025F81C1_13</vt:lpwstr>
  </property>
</Properties>
</file>